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Architects Daughter" panose="020B0604020202020204" charset="0"/>
      <p:regular r:id="rId16"/>
    </p:embeddedFont>
    <p:embeddedFont>
      <p:font typeface="Archivo Black" panose="020B0604020202020204" charset="0"/>
      <p:regular r:id="rId17"/>
    </p:embeddedFont>
    <p:embeddedFont>
      <p:font typeface="Georgia" panose="02040502050405020303" pitchFamily="18" charset="0"/>
      <p:regular r:id="rId18"/>
      <p:bold r:id="rId19"/>
      <p:italic r:id="rId20"/>
      <p:boldItalic r:id="rId21"/>
    </p:embeddedFont>
    <p:embeddedFont>
      <p:font typeface="Lobster" panose="00000500000000000000" pitchFamily="2"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i3h+YnT2eWxg/I3Vh2MwNNix6KJ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96"/>
    <p:restoredTop sz="94667"/>
  </p:normalViewPr>
  <p:slideViewPr>
    <p:cSldViewPr snapToGrid="0">
      <p:cViewPr varScale="1">
        <p:scale>
          <a:sx n="69" d="100"/>
          <a:sy n="69" d="100"/>
        </p:scale>
        <p:origin x="69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Hello, my name is _____, and I am an intern with OMSD Health &amp; Wellness Services. Today, I will be giving a presentation on the impact of social media on mental health. </a:t>
            </a: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35" name="Google Shape;335;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36" name="Google Shape;336;p1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Now we will watch a short video on how social media impacts our mental well-being.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 play video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you are more of a visual learner, I hope the visuals in the video were able to get the points across that were previously mentioned.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But I want to reiterate what the speaker said at the end of the video, "When you meet social media on your terms, your screen time can start feeling like quality time again."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THAT'S HUGE! We often forget how using our socials truly becomes a habit. How many of you find yourselves constantly checking your phone or opening the same app you had already opened 2 minutes ago?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err="1"/>
              <a:t>Currating</a:t>
            </a:r>
            <a:r>
              <a:rPr lang="en-US" dirty="0"/>
              <a:t> a plan that works for YOU is the best you can do for yourself.</a:t>
            </a:r>
            <a:endParaRPr dirty="0"/>
          </a:p>
        </p:txBody>
      </p:sp>
      <p:sp>
        <p:nvSpPr>
          <p:cNvPr id="338" name="Google Shape;338;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39" name="Google Shape;339;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49" name="Google Shape;349;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50" name="Google Shape;350;p11: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are a couple of additional resources. </a:t>
            </a:r>
            <a:endParaRPr/>
          </a:p>
          <a:p>
            <a:pPr marL="0" lvl="0" indent="0" algn="l" rtl="0">
              <a:spcBef>
                <a:spcPts val="0"/>
              </a:spcBef>
              <a:spcAft>
                <a:spcPts val="0"/>
              </a:spcAft>
              <a:buNone/>
            </a:pPr>
            <a:endParaRPr/>
          </a:p>
          <a:p>
            <a:pPr marL="0" lvl="0" indent="0" algn="l" rtl="0">
              <a:spcBef>
                <a:spcPts val="0"/>
              </a:spcBef>
              <a:spcAft>
                <a:spcPts val="0"/>
              </a:spcAft>
              <a:buNone/>
            </a:pPr>
            <a:r>
              <a:rPr lang="en-US"/>
              <a:t>*Ask them all to pull out their phones and scan the QR code*</a:t>
            </a:r>
            <a:endParaRPr/>
          </a:p>
          <a:p>
            <a:pPr marL="0" lvl="0" indent="0" algn="l" rtl="0">
              <a:spcBef>
                <a:spcPts val="0"/>
              </a:spcBef>
              <a:spcAft>
                <a:spcPts val="0"/>
              </a:spcAft>
              <a:buNone/>
            </a:pPr>
            <a:endParaRPr/>
          </a:p>
          <a:p>
            <a:pPr marL="0" lvl="0" indent="0" algn="l" rtl="0">
              <a:spcBef>
                <a:spcPts val="0"/>
              </a:spcBef>
              <a:spcAft>
                <a:spcPts val="0"/>
              </a:spcAft>
              <a:buNone/>
            </a:pPr>
            <a:r>
              <a:rPr lang="en-US"/>
              <a:t>When you scan the QR code, you get directed to the CDC Mental Health Resources. </a:t>
            </a:r>
            <a:endParaRPr/>
          </a:p>
          <a:p>
            <a:pPr marL="0" lvl="0" indent="0" algn="l" rtl="0">
              <a:spcBef>
                <a:spcPts val="0"/>
              </a:spcBef>
              <a:spcAft>
                <a:spcPts val="0"/>
              </a:spcAft>
              <a:buNone/>
            </a:pPr>
            <a:r>
              <a:rPr lang="en-US"/>
              <a:t>I think it is a wonderful tool as it is categorized by need.</a:t>
            </a:r>
            <a:endParaRPr/>
          </a:p>
          <a:p>
            <a:pPr marL="0" lvl="0" indent="0" algn="l" rtl="0">
              <a:spcBef>
                <a:spcPts val="0"/>
              </a:spcBef>
              <a:spcAft>
                <a:spcPts val="0"/>
              </a:spcAft>
              <a:buNone/>
            </a:pPr>
            <a:r>
              <a:rPr lang="en-US"/>
              <a:t>Such as:</a:t>
            </a:r>
            <a:endParaRPr/>
          </a:p>
          <a:p>
            <a:pPr marL="0" lvl="0" indent="0" algn="l" rtl="0">
              <a:spcBef>
                <a:spcPts val="0"/>
              </a:spcBef>
              <a:spcAft>
                <a:spcPts val="0"/>
              </a:spcAft>
              <a:buNone/>
            </a:pPr>
            <a:r>
              <a:rPr lang="en-US"/>
              <a:t>- Getting Help</a:t>
            </a:r>
            <a:endParaRPr/>
          </a:p>
          <a:p>
            <a:pPr marL="0" lvl="0" indent="0" algn="l" rtl="0">
              <a:spcBef>
                <a:spcPts val="0"/>
              </a:spcBef>
              <a:spcAft>
                <a:spcPts val="0"/>
              </a:spcAft>
              <a:buNone/>
            </a:pPr>
            <a:r>
              <a:rPr lang="en-US"/>
              <a:t>- Treatment</a:t>
            </a:r>
            <a:endParaRPr/>
          </a:p>
          <a:p>
            <a:pPr marL="0" lvl="0" indent="0" algn="l" rtl="0">
              <a:spcBef>
                <a:spcPts val="0"/>
              </a:spcBef>
              <a:spcAft>
                <a:spcPts val="0"/>
              </a:spcAft>
              <a:buNone/>
            </a:pPr>
            <a:r>
              <a:rPr lang="en-US"/>
              <a:t>- And other resouces</a:t>
            </a:r>
            <a:endParaRPr/>
          </a:p>
        </p:txBody>
      </p:sp>
      <p:sp>
        <p:nvSpPr>
          <p:cNvPr id="352" name="Google Shape;352;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53" name="Google Shape;353;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70" name="Google Shape;370;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71" name="Google Shape;371;p1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conclude, if there is something I want you all to take away from this presentation, it is for you to be aware of your social media use and use it responsibly. </a:t>
            </a:r>
            <a:endParaRPr/>
          </a:p>
          <a:p>
            <a:pPr marL="0" lvl="0" indent="0" algn="l" rtl="0">
              <a:spcBef>
                <a:spcPts val="0"/>
              </a:spcBef>
              <a:spcAft>
                <a:spcPts val="0"/>
              </a:spcAft>
              <a:buNone/>
            </a:pPr>
            <a:r>
              <a:rPr lang="en-US"/>
              <a:t>- As we learned, though there are positives, there are many negative mental health outcomes that are linked to the overuse of social media.</a:t>
            </a:r>
            <a:endParaRPr/>
          </a:p>
          <a:p>
            <a:pPr marL="0" lvl="0" indent="0" algn="l" rtl="0">
              <a:spcBef>
                <a:spcPts val="0"/>
              </a:spcBef>
              <a:spcAft>
                <a:spcPts val="0"/>
              </a:spcAft>
              <a:buNone/>
            </a:pPr>
            <a:endParaRPr/>
          </a:p>
          <a:p>
            <a:pPr marL="0" lvl="0" indent="0" algn="l" rtl="0">
              <a:spcBef>
                <a:spcPts val="0"/>
              </a:spcBef>
              <a:spcAft>
                <a:spcPts val="0"/>
              </a:spcAft>
              <a:buNone/>
            </a:pPr>
            <a:r>
              <a:rPr lang="en-US"/>
              <a:t>*Thank the audience for listening and ask if there are any questions*</a:t>
            </a:r>
            <a:endParaRPr/>
          </a:p>
        </p:txBody>
      </p:sp>
      <p:sp>
        <p:nvSpPr>
          <p:cNvPr id="373" name="Google Shape;373;p1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74" name="Google Shape;374;p1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3:notes"/>
          <p:cNvSpPr>
            <a:spLocks noGrp="1" noRot="1" noChangeAspect="1"/>
          </p:cNvSpPr>
          <p:nvPr>
            <p:ph type="sldImg" idx="2"/>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20" name="Google Shape;120;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21" name="Google Shape;121;p2: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This is just a summary of a couple of the topics I am going to be talking about during this presentation.</a:t>
            </a:r>
            <a:endParaRPr/>
          </a:p>
          <a:p>
            <a:pPr marL="0" lvl="0" indent="0" algn="l" rtl="0">
              <a:spcBef>
                <a:spcPts val="0"/>
              </a:spcBef>
              <a:spcAft>
                <a:spcPts val="0"/>
              </a:spcAft>
              <a:buNone/>
            </a:pPr>
            <a:r>
              <a:rPr lang="en-US"/>
              <a:t>*Name a few if you'd like, or continue forward*</a:t>
            </a:r>
            <a:endParaRPr/>
          </a:p>
        </p:txBody>
      </p:sp>
      <p:sp>
        <p:nvSpPr>
          <p:cNvPr id="123" name="Google Shape;123;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24" name="Google Shape;124;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34" name="Google Shape;134;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35" name="Google Shape;135;p3: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Social media started becoming more popular around 2010. </a:t>
            </a:r>
            <a:endParaRPr/>
          </a:p>
          <a:p>
            <a:pPr marL="0" lvl="0" indent="0" algn="l" rtl="0">
              <a:spcBef>
                <a:spcPts val="0"/>
              </a:spcBef>
              <a:spcAft>
                <a:spcPts val="0"/>
              </a:spcAft>
              <a:buNone/>
            </a:pPr>
            <a:r>
              <a:rPr lang="en-US"/>
              <a:t>- With the increased use of apps like MySpace, Facebook, and YouTube.</a:t>
            </a:r>
            <a:endParaRPr/>
          </a:p>
          <a:p>
            <a:pPr marL="0" lvl="0" indent="0" algn="l" rtl="0">
              <a:spcBef>
                <a:spcPts val="0"/>
              </a:spcBef>
              <a:spcAft>
                <a:spcPts val="0"/>
              </a:spcAft>
              <a:buNone/>
            </a:pPr>
            <a:r>
              <a:rPr lang="en-US"/>
              <a:t>- Fundamentally, it completely changed our lives. It changed how we communicate, how we interact socially, and how we are able to access all sorts of information.</a:t>
            </a:r>
            <a:endParaRPr/>
          </a:p>
        </p:txBody>
      </p:sp>
      <p:sp>
        <p:nvSpPr>
          <p:cNvPr id="137" name="Google Shape;137;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38" name="Google Shape;138;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69" name="Google Shape;169;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0" name="Google Shape;170;p4: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COVID-19 had many serious effects on different areas of our lives and the lives of our loved ones. </a:t>
            </a:r>
            <a:endParaRPr/>
          </a:p>
          <a:p>
            <a:pPr marL="0" lvl="0" indent="0" algn="l" rtl="0">
              <a:spcBef>
                <a:spcPts val="0"/>
              </a:spcBef>
              <a:spcAft>
                <a:spcPts val="0"/>
              </a:spcAft>
              <a:buNone/>
            </a:pPr>
            <a:endParaRPr/>
          </a:p>
          <a:p>
            <a:pPr marL="0" lvl="0" indent="0" algn="l" rtl="0">
              <a:spcBef>
                <a:spcPts val="0"/>
              </a:spcBef>
              <a:spcAft>
                <a:spcPts val="0"/>
              </a:spcAft>
              <a:buNone/>
            </a:pPr>
            <a:r>
              <a:rPr lang="en-US"/>
              <a:t>The infamous lockdown that started it all. </a:t>
            </a:r>
            <a:endParaRPr/>
          </a:p>
          <a:p>
            <a:pPr marL="0" lvl="0" indent="0" algn="l" rtl="0">
              <a:spcBef>
                <a:spcPts val="0"/>
              </a:spcBef>
              <a:spcAft>
                <a:spcPts val="0"/>
              </a:spcAft>
              <a:buNone/>
            </a:pPr>
            <a:r>
              <a:rPr lang="en-US"/>
              <a:t>- This meant students were spending more time at home-- which increased their social media usage, where they were interacting less and less with others -- leading to problems with socialization we see now. </a:t>
            </a:r>
            <a:endParaRPr/>
          </a:p>
          <a:p>
            <a:pPr marL="0" lvl="0" indent="0" algn="l" rtl="0">
              <a:spcBef>
                <a:spcPts val="0"/>
              </a:spcBef>
              <a:spcAft>
                <a:spcPts val="0"/>
              </a:spcAft>
              <a:buNone/>
            </a:pPr>
            <a:r>
              <a:rPr lang="en-US"/>
              <a:t>- In addition, at-home learning became a thing, classes were being taught through Zoom, and for many, this had a big impact. - Some students struggled with learning remotely; every student has different learning styles, and if their learning styles were not being met, it pushed back what they were actually grasping and learning.</a:t>
            </a:r>
            <a:endParaRPr/>
          </a:p>
        </p:txBody>
      </p:sp>
      <p:sp>
        <p:nvSpPr>
          <p:cNvPr id="172" name="Google Shape;172;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73" name="Google Shape;173;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86" name="Google Shape;186;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87" name="Google Shape;187;p5: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Teens and even younger children are as digitally connected as ever. </a:t>
            </a:r>
            <a:endParaRPr/>
          </a:p>
          <a:p>
            <a:pPr marL="0" lvl="0" indent="0" algn="l" rtl="0">
              <a:spcBef>
                <a:spcPts val="0"/>
              </a:spcBef>
              <a:spcAft>
                <a:spcPts val="0"/>
              </a:spcAft>
              <a:buNone/>
            </a:pPr>
            <a:r>
              <a:rPr lang="en-US"/>
              <a:t>- Most teens have phones or some sort of access to technology and/or social media from a very young age. </a:t>
            </a:r>
            <a:endParaRPr/>
          </a:p>
          <a:p>
            <a:pPr marL="0" lvl="0" indent="0" algn="l" rtl="0">
              <a:spcBef>
                <a:spcPts val="0"/>
              </a:spcBef>
              <a:spcAft>
                <a:spcPts val="0"/>
              </a:spcAft>
              <a:buNone/>
            </a:pPr>
            <a:endParaRPr/>
          </a:p>
          <a:p>
            <a:pPr marL="0" lvl="0" indent="0" algn="l" rtl="0">
              <a:spcBef>
                <a:spcPts val="0"/>
              </a:spcBef>
              <a:spcAft>
                <a:spcPts val="0"/>
              </a:spcAft>
              <a:buNone/>
            </a:pPr>
            <a:r>
              <a:rPr lang="en-US"/>
              <a:t>- According to a 2024 Pew Research Center survey of U.S. teens ages 13 to 17, conducted. </a:t>
            </a:r>
            <a:endParaRPr/>
          </a:p>
          <a:p>
            <a:pPr marL="0" lvl="0" indent="0" algn="l" rtl="0">
              <a:spcBef>
                <a:spcPts val="0"/>
              </a:spcBef>
              <a:spcAft>
                <a:spcPts val="0"/>
              </a:spcAft>
              <a:buNone/>
            </a:pPr>
            <a:r>
              <a:rPr lang="en-US"/>
              <a:t>- That same survey indicates that the top three most used social media apps by teens are YouTube at 90%, TikTok at 63%, and Instagram at 61%.</a:t>
            </a:r>
            <a:endParaRPr/>
          </a:p>
          <a:p>
            <a:pPr marL="0" lvl="0" indent="0" algn="l" rtl="0">
              <a:spcBef>
                <a:spcPts val="0"/>
              </a:spcBef>
              <a:spcAft>
                <a:spcPts val="0"/>
              </a:spcAft>
              <a:buNone/>
            </a:pPr>
            <a:endParaRPr/>
          </a:p>
          <a:p>
            <a:pPr marL="0" lvl="0" indent="0" algn="l" rtl="0">
              <a:spcBef>
                <a:spcPts val="0"/>
              </a:spcBef>
              <a:spcAft>
                <a:spcPts val="0"/>
              </a:spcAft>
              <a:buNone/>
            </a:pPr>
            <a:r>
              <a:rPr lang="en-US"/>
              <a:t>Does this surprise anyone?</a:t>
            </a:r>
            <a:endParaRPr/>
          </a:p>
        </p:txBody>
      </p:sp>
      <p:sp>
        <p:nvSpPr>
          <p:cNvPr id="189" name="Google Shape;189;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90" name="Google Shape;190;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21" name="Google Shape;221;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2" name="Google Shape;222;p6: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Social media, however, can and does have many positive effects.</a:t>
            </a:r>
            <a:endParaRPr/>
          </a:p>
          <a:p>
            <a:pPr marL="0" lvl="0" indent="0" algn="l" rtl="0">
              <a:spcBef>
                <a:spcPts val="0"/>
              </a:spcBef>
              <a:spcAft>
                <a:spcPts val="0"/>
              </a:spcAft>
              <a:buNone/>
            </a:pPr>
            <a:r>
              <a:rPr lang="en-US"/>
              <a:t>- The original purpose of social media was to connect people digitally. </a:t>
            </a:r>
            <a:endParaRPr/>
          </a:p>
          <a:p>
            <a:pPr marL="0" lvl="0" indent="0" algn="l" rtl="0">
              <a:spcBef>
                <a:spcPts val="0"/>
              </a:spcBef>
              <a:spcAft>
                <a:spcPts val="0"/>
              </a:spcAft>
              <a:buNone/>
            </a:pPr>
            <a:r>
              <a:rPr lang="en-US"/>
              <a:t>- Fostering online communities that perhaps were not possible in person</a:t>
            </a:r>
            <a:endParaRPr/>
          </a:p>
          <a:p>
            <a:pPr marL="0" lvl="0" indent="0" algn="l" rtl="0">
              <a:spcBef>
                <a:spcPts val="0"/>
              </a:spcBef>
              <a:spcAft>
                <a:spcPts val="0"/>
              </a:spcAft>
              <a:buNone/>
            </a:pPr>
            <a:endParaRPr/>
          </a:p>
          <a:p>
            <a:pPr marL="0" lvl="0" indent="0" algn="l" rtl="0">
              <a:spcBef>
                <a:spcPts val="0"/>
              </a:spcBef>
              <a:spcAft>
                <a:spcPts val="0"/>
              </a:spcAft>
              <a:buNone/>
            </a:pPr>
            <a:r>
              <a:rPr lang="en-US"/>
              <a:t>- As mentioned, communication is a major positive.</a:t>
            </a:r>
            <a:endParaRPr/>
          </a:p>
          <a:p>
            <a:pPr marL="0" lvl="0" indent="0" algn="l" rtl="0">
              <a:spcBef>
                <a:spcPts val="0"/>
              </a:spcBef>
              <a:spcAft>
                <a:spcPts val="0"/>
              </a:spcAft>
              <a:buNone/>
            </a:pPr>
            <a:r>
              <a:rPr lang="en-US"/>
              <a:t>- For instance, communicating with long-distance family members. It allows family members to keep in touch despite being so far away from one another. </a:t>
            </a:r>
            <a:endParaRPr/>
          </a:p>
          <a:p>
            <a:pPr marL="0" lvl="0" indent="0" algn="l" rtl="0">
              <a:spcBef>
                <a:spcPts val="0"/>
              </a:spcBef>
              <a:spcAft>
                <a:spcPts val="0"/>
              </a:spcAft>
              <a:buNone/>
            </a:pPr>
            <a:r>
              <a:rPr lang="en-US"/>
              <a:t>- Access to information and creative expression are also major pluses to having access to social media. </a:t>
            </a:r>
            <a:endParaRPr/>
          </a:p>
          <a:p>
            <a:pPr marL="0" lvl="0" indent="0" algn="l" rtl="0">
              <a:spcBef>
                <a:spcPts val="0"/>
              </a:spcBef>
              <a:spcAft>
                <a:spcPts val="0"/>
              </a:spcAft>
              <a:buNone/>
            </a:pPr>
            <a:r>
              <a:rPr lang="en-US"/>
              <a:t>* Read of 1-2 bullet points of each of these*</a:t>
            </a:r>
            <a:endParaRPr/>
          </a:p>
        </p:txBody>
      </p:sp>
      <p:sp>
        <p:nvSpPr>
          <p:cNvPr id="224" name="Google Shape;224;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5" name="Google Shape;225;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53" name="Google Shape;253;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54" name="Google Shape;254;p7: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Just as social media has its positive effects, it also has its negative effects. Many of which can strongly negatively affect an individual's mental health.</a:t>
            </a:r>
            <a:endParaRPr/>
          </a:p>
          <a:p>
            <a:pPr marL="0" lvl="0" indent="0" algn="l" rtl="0">
              <a:spcBef>
                <a:spcPts val="0"/>
              </a:spcBef>
              <a:spcAft>
                <a:spcPts val="0"/>
              </a:spcAft>
              <a:buNone/>
            </a:pPr>
            <a:endParaRPr/>
          </a:p>
          <a:p>
            <a:pPr marL="0" lvl="0" indent="0" algn="l" rtl="0">
              <a:spcBef>
                <a:spcPts val="0"/>
              </a:spcBef>
              <a:spcAft>
                <a:spcPts val="0"/>
              </a:spcAft>
              <a:buNone/>
            </a:pPr>
            <a:r>
              <a:rPr lang="en-US"/>
              <a:t>- As you all can see, the list of possible negative effects is long. </a:t>
            </a:r>
            <a:endParaRPr/>
          </a:p>
          <a:p>
            <a:pPr marL="0" lvl="0" indent="0" algn="l" rtl="0">
              <a:spcBef>
                <a:spcPts val="0"/>
              </a:spcBef>
              <a:spcAft>
                <a:spcPts val="0"/>
              </a:spcAft>
              <a:buNone/>
            </a:pPr>
            <a:r>
              <a:rPr lang="en-US"/>
              <a:t>- Some of the possible negative effects include anxiety and depression, bullying, distraction, academic impact, and sleep disruption.</a:t>
            </a:r>
            <a:endParaRPr/>
          </a:p>
          <a:p>
            <a:pPr marL="0" lvl="0" indent="0" algn="l" rtl="0">
              <a:spcBef>
                <a:spcPts val="0"/>
              </a:spcBef>
              <a:spcAft>
                <a:spcPts val="0"/>
              </a:spcAft>
              <a:buNone/>
            </a:pPr>
            <a:endParaRPr/>
          </a:p>
          <a:p>
            <a:pPr marL="0" lvl="0" indent="0" algn="l" rtl="0">
              <a:spcBef>
                <a:spcPts val="0"/>
              </a:spcBef>
              <a:spcAft>
                <a:spcPts val="0"/>
              </a:spcAft>
              <a:buNone/>
            </a:pPr>
            <a:r>
              <a:rPr lang="en-US"/>
              <a:t>- This does not necessarily mean all apply to each person. This is a generalization and varies for each person.</a:t>
            </a:r>
            <a:endParaRPr/>
          </a:p>
        </p:txBody>
      </p:sp>
      <p:sp>
        <p:nvSpPr>
          <p:cNvPr id="256" name="Google Shape;256;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57" name="Google Shape;257;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74" name="Google Shape;274;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75" name="Google Shape;275;p8: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Using social media can affect some psychological mechanisms.</a:t>
            </a:r>
            <a:endParaRPr/>
          </a:p>
          <a:p>
            <a:pPr marL="0" lvl="0" indent="0" algn="l" rtl="0">
              <a:spcBef>
                <a:spcPts val="0"/>
              </a:spcBef>
              <a:spcAft>
                <a:spcPts val="0"/>
              </a:spcAft>
              <a:buNone/>
            </a:pPr>
            <a:endParaRPr/>
          </a:p>
          <a:p>
            <a:pPr marL="0" lvl="0" indent="0" algn="l" rtl="0">
              <a:spcBef>
                <a:spcPts val="0"/>
              </a:spcBef>
              <a:spcAft>
                <a:spcPts val="0"/>
              </a:spcAft>
              <a:buNone/>
            </a:pPr>
            <a:r>
              <a:rPr lang="en-US"/>
              <a:t>What are psychological mechanisms?</a:t>
            </a:r>
            <a:endParaRPr/>
          </a:p>
          <a:p>
            <a:pPr marL="0" lvl="0" indent="0" algn="l" rtl="0">
              <a:spcBef>
                <a:spcPts val="0"/>
              </a:spcBef>
              <a:spcAft>
                <a:spcPts val="0"/>
              </a:spcAft>
              <a:buNone/>
            </a:pPr>
            <a:r>
              <a:rPr lang="en-US"/>
              <a:t>-Psychological mechanisms are like a built-in mental process or function that influences your thoughts, feelings, and behaviors.</a:t>
            </a:r>
            <a:endParaRPr/>
          </a:p>
          <a:p>
            <a:pPr marL="0" lvl="0" indent="0" algn="l" rtl="0">
              <a:spcBef>
                <a:spcPts val="0"/>
              </a:spcBef>
              <a:spcAft>
                <a:spcPts val="0"/>
              </a:spcAft>
              <a:buNone/>
            </a:pPr>
            <a:endParaRPr/>
          </a:p>
          <a:p>
            <a:pPr marL="0" lvl="0" indent="0" algn="l" rtl="0">
              <a:spcBef>
                <a:spcPts val="0"/>
              </a:spcBef>
              <a:spcAft>
                <a:spcPts val="0"/>
              </a:spcAft>
              <a:buNone/>
            </a:pPr>
            <a:r>
              <a:rPr lang="en-US"/>
              <a:t>When using social media for prolonged periods of time, individuals can experience dopamine hits and the fear of missing out or (FOMO)</a:t>
            </a:r>
            <a:endParaRPr/>
          </a:p>
          <a:p>
            <a:pPr marL="0" lvl="0" indent="0" algn="l" rtl="0">
              <a:spcBef>
                <a:spcPts val="0"/>
              </a:spcBef>
              <a:spcAft>
                <a:spcPts val="0"/>
              </a:spcAft>
              <a:buNone/>
            </a:pPr>
            <a:endParaRPr/>
          </a:p>
          <a:p>
            <a:pPr marL="0" lvl="0" indent="0" algn="l" rtl="0">
              <a:spcBef>
                <a:spcPts val="0"/>
              </a:spcBef>
              <a:spcAft>
                <a:spcPts val="0"/>
              </a:spcAft>
              <a:buNone/>
            </a:pPr>
            <a:r>
              <a:rPr lang="en-US"/>
              <a:t>Dopamine Hit:</a:t>
            </a:r>
            <a:endParaRPr/>
          </a:p>
          <a:p>
            <a:pPr marL="0" lvl="0" indent="0" algn="l" rtl="0">
              <a:spcBef>
                <a:spcPts val="0"/>
              </a:spcBef>
              <a:spcAft>
                <a:spcPts val="0"/>
              </a:spcAft>
              <a:buNone/>
            </a:pPr>
            <a:r>
              <a:rPr lang="en-US"/>
              <a:t>.</a:t>
            </a:r>
            <a:endParaRPr/>
          </a:p>
          <a:p>
            <a:pPr marL="0" lvl="0" indent="0" algn="l" rtl="0">
              <a:spcBef>
                <a:spcPts val="0"/>
              </a:spcBef>
              <a:spcAft>
                <a:spcPts val="0"/>
              </a:spcAft>
              <a:buNone/>
            </a:pPr>
            <a:r>
              <a:rPr lang="en-US"/>
              <a:t>The fear of being excluded or missing out on important events and interactions drives excessive social media use.</a:t>
            </a:r>
            <a:endParaRPr/>
          </a:p>
          <a:p>
            <a:pPr marL="0" lvl="0" indent="0" algn="l" rtl="0">
              <a:spcBef>
                <a:spcPts val="0"/>
              </a:spcBef>
              <a:spcAft>
                <a:spcPts val="0"/>
              </a:spcAft>
              <a:buNone/>
            </a:pPr>
            <a:r>
              <a:rPr lang="en-US"/>
              <a:t>Anxiety &amp; Restlessness:</a:t>
            </a:r>
            <a:endParaRPr/>
          </a:p>
          <a:p>
            <a:pPr marL="0" lvl="0" indent="0" algn="l" rtl="0">
              <a:spcBef>
                <a:spcPts val="0"/>
              </a:spcBef>
              <a:spcAft>
                <a:spcPts val="0"/>
              </a:spcAft>
              <a:buNone/>
            </a:pPr>
            <a:r>
              <a:rPr lang="en-US"/>
              <a:t>.</a:t>
            </a:r>
            <a:endParaRPr/>
          </a:p>
          <a:p>
            <a:pPr marL="0" lvl="0" indent="0" algn="l" rtl="0">
              <a:spcBef>
                <a:spcPts val="0"/>
              </a:spcBef>
              <a:spcAft>
                <a:spcPts val="0"/>
              </a:spcAft>
              <a:buNone/>
            </a:pPr>
            <a:r>
              <a:rPr lang="en-US"/>
              <a:t>FOMO creates anxiety and restlessness, contributing to compulsive checking and prolonged engagement on platforms.</a:t>
            </a:r>
            <a:endParaRPr/>
          </a:p>
        </p:txBody>
      </p:sp>
      <p:sp>
        <p:nvSpPr>
          <p:cNvPr id="277" name="Google Shape;277;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78" name="Google Shape;278;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302" name="Google Shape;302;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303" name="Google Shape;303;p9:notes"/>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often hear the negatives that are associated with a topic and what we shouldn't do. But what are some things we CAN do to aid in decreasing the negative effects previously mentioned?</a:t>
            </a:r>
            <a:endParaRPr/>
          </a:p>
          <a:p>
            <a:pPr marL="0" lvl="0" indent="0" algn="l" rtl="0">
              <a:spcBef>
                <a:spcPts val="0"/>
              </a:spcBef>
              <a:spcAft>
                <a:spcPts val="0"/>
              </a:spcAft>
              <a:buNone/>
            </a:pPr>
            <a:endParaRPr/>
          </a:p>
          <a:p>
            <a:pPr marL="0" lvl="0" indent="0" algn="l" rtl="0">
              <a:spcBef>
                <a:spcPts val="0"/>
              </a:spcBef>
              <a:spcAft>
                <a:spcPts val="0"/>
              </a:spcAft>
              <a:buNone/>
            </a:pPr>
            <a:r>
              <a:rPr lang="en-US"/>
              <a:t>- Set limits!</a:t>
            </a:r>
            <a:endParaRPr/>
          </a:p>
          <a:p>
            <a:pPr marL="0" lvl="0" indent="0" algn="l" rtl="0">
              <a:spcBef>
                <a:spcPts val="0"/>
              </a:spcBef>
              <a:spcAft>
                <a:spcPts val="0"/>
              </a:spcAft>
              <a:buNone/>
            </a:pPr>
            <a:r>
              <a:rPr lang="en-US"/>
              <a:t>- This can look like many different things; maybe you are allowing yourself 1 hour of screen time before you start your homework. Or you create a reward system. When you complete ___ assignement you'll allow yourself an 1 hour of screen time before you do your next task.</a:t>
            </a:r>
            <a:endParaRPr/>
          </a:p>
          <a:p>
            <a:pPr marL="0" lvl="0" indent="0" algn="l" rtl="0">
              <a:spcBef>
                <a:spcPts val="0"/>
              </a:spcBef>
              <a:spcAft>
                <a:spcPts val="0"/>
              </a:spcAft>
              <a:buNone/>
            </a:pPr>
            <a:r>
              <a:rPr lang="en-US"/>
              <a:t>- You can manage your time better and ensure that doom scrolling is not taking away your time for productivity.</a:t>
            </a:r>
            <a:endParaRPr/>
          </a:p>
          <a:p>
            <a:pPr marL="0" lvl="0" indent="0" algn="l" rtl="0">
              <a:spcBef>
                <a:spcPts val="0"/>
              </a:spcBef>
              <a:spcAft>
                <a:spcPts val="0"/>
              </a:spcAft>
              <a:buNone/>
            </a:pPr>
            <a:r>
              <a:rPr lang="en-US"/>
              <a:t>- Better sleep! Scrolling can keep you up for hours! Prioritize sleep. Good night's rest = more energy vs the contrary. </a:t>
            </a:r>
            <a:endParaRPr/>
          </a:p>
          <a:p>
            <a:pPr marL="0" lvl="0" indent="0" algn="l" rtl="0">
              <a:spcBef>
                <a:spcPts val="0"/>
              </a:spcBef>
              <a:spcAft>
                <a:spcPts val="0"/>
              </a:spcAft>
              <a:buNone/>
            </a:pPr>
            <a:endParaRPr/>
          </a:p>
          <a:p>
            <a:pPr marL="0" lvl="0" indent="0" algn="l" rtl="0">
              <a:spcBef>
                <a:spcPts val="0"/>
              </a:spcBef>
              <a:spcAft>
                <a:spcPts val="0"/>
              </a:spcAft>
              <a:buNone/>
            </a:pPr>
            <a:r>
              <a:rPr lang="en-US"/>
              <a:t>- Unfollowing toxic content will help your mental health in ways you cannot imagine! We consume so much negative content without even realizing that much of what we see or hear starts influencing our choices and way of thinking. </a:t>
            </a:r>
            <a:endParaRPr/>
          </a:p>
          <a:p>
            <a:pPr marL="0" lvl="0" indent="0" algn="l" rtl="0">
              <a:spcBef>
                <a:spcPts val="0"/>
              </a:spcBef>
              <a:spcAft>
                <a:spcPts val="0"/>
              </a:spcAft>
              <a:buNone/>
            </a:pPr>
            <a:r>
              <a:rPr lang="en-US"/>
              <a:t>- Remember, you can take charge of YOUR algorithm.</a:t>
            </a:r>
            <a:endParaRPr/>
          </a:p>
          <a:p>
            <a:pPr marL="0" lvl="0" indent="0" algn="l" rtl="0">
              <a:spcBef>
                <a:spcPts val="0"/>
              </a:spcBef>
              <a:spcAft>
                <a:spcPts val="0"/>
              </a:spcAft>
              <a:buNone/>
            </a:pPr>
            <a:endParaRPr/>
          </a:p>
          <a:p>
            <a:pPr marL="0" lvl="0" indent="0" algn="l" rtl="0">
              <a:spcBef>
                <a:spcPts val="0"/>
              </a:spcBef>
              <a:spcAft>
                <a:spcPts val="0"/>
              </a:spcAft>
              <a:buNone/>
            </a:pPr>
            <a:r>
              <a:rPr lang="en-US"/>
              <a:t>- Muting or silencing notifications will help you from being distracted.  </a:t>
            </a:r>
            <a:endParaRPr/>
          </a:p>
        </p:txBody>
      </p:sp>
      <p:sp>
        <p:nvSpPr>
          <p:cNvPr id="305" name="Google Shape;305;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306" name="Google Shape;306;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1792288" y="612775"/>
            <a:ext cx="5486400" cy="4114800"/>
          </a:xfrm>
          <a:prstGeom prst="rect">
            <a:avLst/>
          </a:prstGeom>
          <a:noFill/>
          <a:ln>
            <a:noFill/>
          </a:ln>
        </p:spPr>
      </p:sp>
      <p:sp>
        <p:nvSpPr>
          <p:cNvPr id="68" name="Google Shape;68;p2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hyperlink" Target="https://www.youtube.com/watch?v=uTZXjvcsMlU"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hyperlink" Target="http://www.youtube.com/watch?v=uTZXjvcsMlU"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2221" b="-2220"/>
            </a:stretch>
          </a:blipFill>
          <a:ln>
            <a:noFill/>
          </a:ln>
        </p:spPr>
        <p:txBody>
          <a:bodyPr/>
          <a:lstStyle/>
          <a:p>
            <a:endParaRPr lang="en-US"/>
          </a:p>
        </p:txBody>
      </p:sp>
      <p:grpSp>
        <p:nvGrpSpPr>
          <p:cNvPr id="93" name="Google Shape;93;p1"/>
          <p:cNvGrpSpPr/>
          <p:nvPr/>
        </p:nvGrpSpPr>
        <p:grpSpPr>
          <a:xfrm>
            <a:off x="10788720" y="5974411"/>
            <a:ext cx="5583397" cy="1247177"/>
            <a:chOff x="0" y="0"/>
            <a:chExt cx="1470524" cy="328475"/>
          </a:xfrm>
        </p:grpSpPr>
        <p:sp>
          <p:nvSpPr>
            <p:cNvPr id="94" name="Google Shape;94;p1"/>
            <p:cNvSpPr/>
            <p:nvPr/>
          </p:nvSpPr>
          <p:spPr>
            <a:xfrm>
              <a:off x="0" y="0"/>
              <a:ext cx="1470524" cy="328475"/>
            </a:xfrm>
            <a:custGeom>
              <a:avLst/>
              <a:gdLst/>
              <a:ahLst/>
              <a:cxnLst/>
              <a:rect l="l" t="t" r="r" b="b"/>
              <a:pathLst>
                <a:path w="1470524" h="328475" extrusionOk="0">
                  <a:moveTo>
                    <a:pt x="138660" y="0"/>
                  </a:moveTo>
                  <a:lnTo>
                    <a:pt x="1331865" y="0"/>
                  </a:lnTo>
                  <a:cubicBezTo>
                    <a:pt x="1408444" y="0"/>
                    <a:pt x="1470524" y="62080"/>
                    <a:pt x="1470524" y="138660"/>
                  </a:cubicBezTo>
                  <a:lnTo>
                    <a:pt x="1470524" y="189815"/>
                  </a:lnTo>
                  <a:cubicBezTo>
                    <a:pt x="1470524" y="226590"/>
                    <a:pt x="1455916" y="261858"/>
                    <a:pt x="1429912" y="287862"/>
                  </a:cubicBezTo>
                  <a:cubicBezTo>
                    <a:pt x="1403908" y="313866"/>
                    <a:pt x="1368639" y="328475"/>
                    <a:pt x="1331865" y="328475"/>
                  </a:cubicBezTo>
                  <a:lnTo>
                    <a:pt x="138660" y="328475"/>
                  </a:lnTo>
                  <a:cubicBezTo>
                    <a:pt x="62080" y="328475"/>
                    <a:pt x="0" y="266395"/>
                    <a:pt x="0" y="189815"/>
                  </a:cubicBezTo>
                  <a:lnTo>
                    <a:pt x="0" y="138660"/>
                  </a:lnTo>
                  <a:cubicBezTo>
                    <a:pt x="0" y="62080"/>
                    <a:pt x="62080" y="0"/>
                    <a:pt x="138660" y="0"/>
                  </a:cubicBezTo>
                  <a:close/>
                </a:path>
              </a:pathLst>
            </a:custGeom>
            <a:solidFill>
              <a:srgbClr val="1D2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
            <p:cNvSpPr txBox="1"/>
            <p:nvPr/>
          </p:nvSpPr>
          <p:spPr>
            <a:xfrm>
              <a:off x="0" y="0"/>
              <a:ext cx="1470524" cy="328475"/>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6" name="Google Shape;96;p1"/>
          <p:cNvSpPr/>
          <p:nvPr/>
        </p:nvSpPr>
        <p:spPr>
          <a:xfrm rot="-6187450">
            <a:off x="10879732" y="-7004359"/>
            <a:ext cx="13516502" cy="15403421"/>
          </a:xfrm>
          <a:custGeom>
            <a:avLst/>
            <a:gdLst/>
            <a:ahLst/>
            <a:cxnLst/>
            <a:rect l="l" t="t" r="r" b="b"/>
            <a:pathLst>
              <a:path w="13516502" h="15403421" extrusionOk="0">
                <a:moveTo>
                  <a:pt x="0" y="0"/>
                </a:moveTo>
                <a:lnTo>
                  <a:pt x="13516502" y="0"/>
                </a:lnTo>
                <a:lnTo>
                  <a:pt x="13516502" y="15403421"/>
                </a:lnTo>
                <a:lnTo>
                  <a:pt x="0" y="15403421"/>
                </a:lnTo>
                <a:lnTo>
                  <a:pt x="0" y="0"/>
                </a:lnTo>
                <a:close/>
              </a:path>
            </a:pathLst>
          </a:custGeom>
          <a:blipFill rotWithShape="1">
            <a:blip r:embed="rId4">
              <a:alphaModFix amt="35000"/>
            </a:blip>
            <a:stretch>
              <a:fillRect/>
            </a:stretch>
          </a:blipFill>
          <a:ln>
            <a:noFill/>
          </a:ln>
        </p:spPr>
        <p:txBody>
          <a:bodyPr/>
          <a:lstStyle/>
          <a:p>
            <a:endParaRPr lang="en-US"/>
          </a:p>
        </p:txBody>
      </p:sp>
      <p:grpSp>
        <p:nvGrpSpPr>
          <p:cNvPr id="97" name="Google Shape;97;p1"/>
          <p:cNvGrpSpPr/>
          <p:nvPr/>
        </p:nvGrpSpPr>
        <p:grpSpPr>
          <a:xfrm>
            <a:off x="9529962" y="1379650"/>
            <a:ext cx="8333830" cy="8224218"/>
            <a:chOff x="0" y="0"/>
            <a:chExt cx="2137318" cy="2166035"/>
          </a:xfrm>
        </p:grpSpPr>
        <p:sp>
          <p:nvSpPr>
            <p:cNvPr id="98" name="Google Shape;98;p1"/>
            <p:cNvSpPr/>
            <p:nvPr/>
          </p:nvSpPr>
          <p:spPr>
            <a:xfrm>
              <a:off x="0" y="0"/>
              <a:ext cx="2137318" cy="2166035"/>
            </a:xfrm>
            <a:custGeom>
              <a:avLst/>
              <a:gdLst/>
              <a:ahLst/>
              <a:cxnLst/>
              <a:rect l="l" t="t" r="r" b="b"/>
              <a:pathLst>
                <a:path w="2137318" h="2166035" extrusionOk="0">
                  <a:moveTo>
                    <a:pt x="95401" y="0"/>
                  </a:moveTo>
                  <a:lnTo>
                    <a:pt x="2041917" y="0"/>
                  </a:lnTo>
                  <a:cubicBezTo>
                    <a:pt x="2067219" y="0"/>
                    <a:pt x="2091485" y="10051"/>
                    <a:pt x="2109376" y="27942"/>
                  </a:cubicBezTo>
                  <a:cubicBezTo>
                    <a:pt x="2127267" y="45833"/>
                    <a:pt x="2137318" y="70099"/>
                    <a:pt x="2137318" y="95401"/>
                  </a:cubicBezTo>
                  <a:lnTo>
                    <a:pt x="2137318" y="2070633"/>
                  </a:lnTo>
                  <a:cubicBezTo>
                    <a:pt x="2137318" y="2095935"/>
                    <a:pt x="2127267" y="2120201"/>
                    <a:pt x="2109376" y="2138092"/>
                  </a:cubicBezTo>
                  <a:cubicBezTo>
                    <a:pt x="2091485" y="2155984"/>
                    <a:pt x="2067219" y="2166035"/>
                    <a:pt x="2041917" y="2166035"/>
                  </a:cubicBezTo>
                  <a:lnTo>
                    <a:pt x="95401" y="2166035"/>
                  </a:lnTo>
                  <a:cubicBezTo>
                    <a:pt x="70099" y="2166035"/>
                    <a:pt x="45833" y="2155984"/>
                    <a:pt x="27942" y="2138092"/>
                  </a:cubicBezTo>
                  <a:cubicBezTo>
                    <a:pt x="10051" y="2120201"/>
                    <a:pt x="0" y="2095935"/>
                    <a:pt x="0" y="2070633"/>
                  </a:cubicBezTo>
                  <a:lnTo>
                    <a:pt x="0" y="95401"/>
                  </a:lnTo>
                  <a:cubicBezTo>
                    <a:pt x="0" y="70099"/>
                    <a:pt x="10051" y="45833"/>
                    <a:pt x="27942" y="27942"/>
                  </a:cubicBezTo>
                  <a:cubicBezTo>
                    <a:pt x="45833" y="10051"/>
                    <a:pt x="70099" y="0"/>
                    <a:pt x="95401" y="0"/>
                  </a:cubicBezTo>
                  <a:close/>
                </a:path>
              </a:pathLst>
            </a:custGeom>
            <a:gradFill>
              <a:gsLst>
                <a:gs pos="0">
                  <a:srgbClr val="104994"/>
                </a:gs>
                <a:gs pos="100000">
                  <a:srgbClr val="1E64BF"/>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txBox="1"/>
            <p:nvPr/>
          </p:nvSpPr>
          <p:spPr>
            <a:xfrm>
              <a:off x="0" y="0"/>
              <a:ext cx="2137318" cy="2166035"/>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0" name="Google Shape;100;p1"/>
          <p:cNvSpPr/>
          <p:nvPr/>
        </p:nvSpPr>
        <p:spPr>
          <a:xfrm>
            <a:off x="16597290" y="697352"/>
            <a:ext cx="1360561" cy="1232962"/>
          </a:xfrm>
          <a:custGeom>
            <a:avLst/>
            <a:gdLst/>
            <a:ahLst/>
            <a:cxnLst/>
            <a:rect l="l" t="t" r="r" b="b"/>
            <a:pathLst>
              <a:path w="1360561" h="1232962" extrusionOk="0">
                <a:moveTo>
                  <a:pt x="0" y="0"/>
                </a:moveTo>
                <a:lnTo>
                  <a:pt x="1360562" y="0"/>
                </a:lnTo>
                <a:lnTo>
                  <a:pt x="1360562" y="1232961"/>
                </a:lnTo>
                <a:lnTo>
                  <a:pt x="0" y="1232961"/>
                </a:lnTo>
                <a:lnTo>
                  <a:pt x="0" y="0"/>
                </a:lnTo>
                <a:close/>
              </a:path>
            </a:pathLst>
          </a:custGeom>
          <a:blipFill rotWithShape="1">
            <a:blip r:embed="rId5">
              <a:alphaModFix/>
            </a:blip>
            <a:stretch>
              <a:fillRect/>
            </a:stretch>
          </a:blipFill>
          <a:ln>
            <a:noFill/>
          </a:ln>
        </p:spPr>
        <p:txBody>
          <a:bodyPr/>
          <a:lstStyle/>
          <a:p>
            <a:endParaRPr lang="en-US"/>
          </a:p>
        </p:txBody>
      </p:sp>
      <p:sp>
        <p:nvSpPr>
          <p:cNvPr id="101" name="Google Shape;101;p1"/>
          <p:cNvSpPr/>
          <p:nvPr/>
        </p:nvSpPr>
        <p:spPr>
          <a:xfrm>
            <a:off x="12806192" y="6491368"/>
            <a:ext cx="2056829" cy="2056829"/>
          </a:xfrm>
          <a:custGeom>
            <a:avLst/>
            <a:gdLst/>
            <a:ahLst/>
            <a:cxnLst/>
            <a:rect l="l" t="t" r="r" b="b"/>
            <a:pathLst>
              <a:path w="2056829" h="2056829" extrusionOk="0">
                <a:moveTo>
                  <a:pt x="0" y="0"/>
                </a:moveTo>
                <a:lnTo>
                  <a:pt x="2056829" y="0"/>
                </a:lnTo>
                <a:lnTo>
                  <a:pt x="2056829" y="2056829"/>
                </a:lnTo>
                <a:lnTo>
                  <a:pt x="0" y="2056829"/>
                </a:lnTo>
                <a:lnTo>
                  <a:pt x="0" y="0"/>
                </a:lnTo>
                <a:close/>
              </a:path>
            </a:pathLst>
          </a:custGeom>
          <a:blipFill rotWithShape="1">
            <a:blip r:embed="rId6">
              <a:alphaModFix/>
            </a:blip>
            <a:stretch>
              <a:fillRect/>
            </a:stretch>
          </a:blipFill>
          <a:ln>
            <a:noFill/>
          </a:ln>
        </p:spPr>
        <p:txBody>
          <a:bodyPr/>
          <a:lstStyle/>
          <a:p>
            <a:endParaRPr lang="en-US"/>
          </a:p>
        </p:txBody>
      </p:sp>
      <p:sp>
        <p:nvSpPr>
          <p:cNvPr id="102" name="Google Shape;102;p1"/>
          <p:cNvSpPr txBox="1"/>
          <p:nvPr/>
        </p:nvSpPr>
        <p:spPr>
          <a:xfrm>
            <a:off x="10123290" y="4509513"/>
            <a:ext cx="7422600" cy="95880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6229" b="0" i="0" u="none" strike="noStrike" cap="none">
                <a:solidFill>
                  <a:srgbClr val="6DAEFB"/>
                </a:solidFill>
                <a:latin typeface="Architects Daughter"/>
                <a:ea typeface="Architects Daughter"/>
                <a:cs typeface="Architects Daughter"/>
                <a:sym typeface="Architects Daughter"/>
              </a:rPr>
              <a:t>en La Salud Mental</a:t>
            </a:r>
            <a:endParaRPr/>
          </a:p>
        </p:txBody>
      </p:sp>
      <p:sp>
        <p:nvSpPr>
          <p:cNvPr id="103" name="Google Shape;103;p1"/>
          <p:cNvSpPr txBox="1"/>
          <p:nvPr/>
        </p:nvSpPr>
        <p:spPr>
          <a:xfrm>
            <a:off x="9413163" y="1766450"/>
            <a:ext cx="8567400" cy="2801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endParaRPr sz="500"/>
          </a:p>
          <a:p>
            <a:pPr marL="0" marR="0" lvl="0" indent="0" algn="ctr" rtl="0">
              <a:lnSpc>
                <a:spcPct val="100000"/>
              </a:lnSpc>
              <a:spcBef>
                <a:spcPts val="0"/>
              </a:spcBef>
              <a:spcAft>
                <a:spcPts val="0"/>
              </a:spcAft>
              <a:buNone/>
            </a:pPr>
            <a:r>
              <a:rPr lang="en-US" sz="8850" i="0" u="none" strike="noStrike" cap="none">
                <a:solidFill>
                  <a:srgbClr val="FFFEF8"/>
                </a:solidFill>
                <a:latin typeface="Lobster"/>
                <a:ea typeface="Lobster"/>
                <a:cs typeface="Lobster"/>
                <a:sym typeface="Lobster"/>
              </a:rPr>
              <a:t>El Impacto de </a:t>
            </a:r>
            <a:endParaRPr sz="8850">
              <a:latin typeface="Lobster"/>
              <a:ea typeface="Lobster"/>
              <a:cs typeface="Lobster"/>
              <a:sym typeface="Lobster"/>
            </a:endParaRPr>
          </a:p>
          <a:p>
            <a:pPr marL="0" marR="0" lvl="0" indent="0" algn="ctr" rtl="0">
              <a:lnSpc>
                <a:spcPct val="100000"/>
              </a:lnSpc>
              <a:spcBef>
                <a:spcPts val="0"/>
              </a:spcBef>
              <a:spcAft>
                <a:spcPts val="0"/>
              </a:spcAft>
              <a:buNone/>
            </a:pPr>
            <a:r>
              <a:rPr lang="en-US" sz="8850" i="0" u="none" strike="noStrike" cap="none">
                <a:solidFill>
                  <a:srgbClr val="FFFEF8"/>
                </a:solidFill>
                <a:latin typeface="Lobster"/>
                <a:ea typeface="Lobster"/>
                <a:cs typeface="Lobster"/>
                <a:sym typeface="Lobster"/>
              </a:rPr>
              <a:t>Las Redes</a:t>
            </a:r>
            <a:r>
              <a:rPr lang="en-US" sz="8850">
                <a:solidFill>
                  <a:srgbClr val="FFFEF8"/>
                </a:solidFill>
                <a:latin typeface="Lobster"/>
                <a:ea typeface="Lobster"/>
                <a:cs typeface="Lobster"/>
                <a:sym typeface="Lobster"/>
              </a:rPr>
              <a:t> </a:t>
            </a:r>
            <a:r>
              <a:rPr lang="en-US" sz="8850" i="0" u="none" strike="noStrike" cap="none">
                <a:solidFill>
                  <a:srgbClr val="FFFEF8"/>
                </a:solidFill>
                <a:latin typeface="Lobster"/>
                <a:ea typeface="Lobster"/>
                <a:cs typeface="Lobster"/>
                <a:sym typeface="Lobster"/>
              </a:rPr>
              <a:t>Sociales</a:t>
            </a:r>
            <a:endParaRPr sz="8850">
              <a:latin typeface="Lobster"/>
              <a:ea typeface="Lobster"/>
              <a:cs typeface="Lobster"/>
              <a:sym typeface="Lobster"/>
            </a:endParaRPr>
          </a:p>
        </p:txBody>
      </p:sp>
      <p:sp>
        <p:nvSpPr>
          <p:cNvPr id="104" name="Google Shape;104;p1"/>
          <p:cNvSpPr txBox="1"/>
          <p:nvPr/>
        </p:nvSpPr>
        <p:spPr>
          <a:xfrm>
            <a:off x="10860534" y="5573493"/>
            <a:ext cx="5672700" cy="8127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2400" b="0" i="0" u="none" strike="noStrike" cap="none">
                <a:solidFill>
                  <a:srgbClr val="FFFEF8"/>
                </a:solidFill>
                <a:latin typeface="Arial"/>
                <a:ea typeface="Arial"/>
                <a:cs typeface="Arial"/>
                <a:sym typeface="Arial"/>
              </a:rPr>
              <a:t>Distrito Escolar de Ontario-Montclair</a:t>
            </a:r>
            <a:endParaRPr/>
          </a:p>
          <a:p>
            <a:pPr marL="0" marR="0" lvl="0" indent="0" algn="ctr" rtl="0">
              <a:lnSpc>
                <a:spcPct val="119958"/>
              </a:lnSpc>
              <a:spcBef>
                <a:spcPts val="0"/>
              </a:spcBef>
              <a:spcAft>
                <a:spcPts val="0"/>
              </a:spcAft>
              <a:buNone/>
            </a:pPr>
            <a:r>
              <a:rPr lang="en-US" sz="2400" b="0" i="0" u="none" strike="noStrike" cap="none">
                <a:solidFill>
                  <a:srgbClr val="FFFEF8"/>
                </a:solidFill>
                <a:latin typeface="Arial"/>
                <a:ea typeface="Arial"/>
                <a:cs typeface="Arial"/>
                <a:sym typeface="Arial"/>
              </a:rPr>
              <a:t>Servicios de Salud y Bienestar</a:t>
            </a:r>
            <a:endParaRPr/>
          </a:p>
        </p:txBody>
      </p:sp>
      <p:sp>
        <p:nvSpPr>
          <p:cNvPr id="105" name="Google Shape;105;p1"/>
          <p:cNvSpPr txBox="1"/>
          <p:nvPr/>
        </p:nvSpPr>
        <p:spPr>
          <a:xfrm>
            <a:off x="11954765" y="8730047"/>
            <a:ext cx="3484200" cy="25853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400" b="0" i="0" u="none" strike="noStrike" cap="none" dirty="0">
                <a:solidFill>
                  <a:srgbClr val="FFFEF8"/>
                </a:solidFill>
                <a:latin typeface="Arial"/>
                <a:ea typeface="Arial"/>
                <a:cs typeface="Arial"/>
                <a:sym typeface="Arial"/>
              </a:rPr>
              <a:t>MSW Intern 2025-2026</a:t>
            </a:r>
            <a:endParaRPr dirty="0"/>
          </a:p>
        </p:txBody>
      </p:sp>
      <p:grpSp>
        <p:nvGrpSpPr>
          <p:cNvPr id="106" name="Google Shape;106;p1"/>
          <p:cNvGrpSpPr/>
          <p:nvPr/>
        </p:nvGrpSpPr>
        <p:grpSpPr>
          <a:xfrm>
            <a:off x="2294737" y="5974411"/>
            <a:ext cx="5583397" cy="1247177"/>
            <a:chOff x="0" y="0"/>
            <a:chExt cx="1470524" cy="328475"/>
          </a:xfrm>
        </p:grpSpPr>
        <p:sp>
          <p:nvSpPr>
            <p:cNvPr id="107" name="Google Shape;107;p1"/>
            <p:cNvSpPr/>
            <p:nvPr/>
          </p:nvSpPr>
          <p:spPr>
            <a:xfrm>
              <a:off x="0" y="0"/>
              <a:ext cx="1470524" cy="328475"/>
            </a:xfrm>
            <a:custGeom>
              <a:avLst/>
              <a:gdLst/>
              <a:ahLst/>
              <a:cxnLst/>
              <a:rect l="l" t="t" r="r" b="b"/>
              <a:pathLst>
                <a:path w="1470524" h="328475" extrusionOk="0">
                  <a:moveTo>
                    <a:pt x="138660" y="0"/>
                  </a:moveTo>
                  <a:lnTo>
                    <a:pt x="1331865" y="0"/>
                  </a:lnTo>
                  <a:cubicBezTo>
                    <a:pt x="1408444" y="0"/>
                    <a:pt x="1470524" y="62080"/>
                    <a:pt x="1470524" y="138660"/>
                  </a:cubicBezTo>
                  <a:lnTo>
                    <a:pt x="1470524" y="189815"/>
                  </a:lnTo>
                  <a:cubicBezTo>
                    <a:pt x="1470524" y="226590"/>
                    <a:pt x="1455916" y="261858"/>
                    <a:pt x="1429912" y="287862"/>
                  </a:cubicBezTo>
                  <a:cubicBezTo>
                    <a:pt x="1403908" y="313866"/>
                    <a:pt x="1368639" y="328475"/>
                    <a:pt x="1331865" y="328475"/>
                  </a:cubicBezTo>
                  <a:lnTo>
                    <a:pt x="138660" y="328475"/>
                  </a:lnTo>
                  <a:cubicBezTo>
                    <a:pt x="62080" y="328475"/>
                    <a:pt x="0" y="266395"/>
                    <a:pt x="0" y="189815"/>
                  </a:cubicBezTo>
                  <a:lnTo>
                    <a:pt x="0" y="138660"/>
                  </a:lnTo>
                  <a:cubicBezTo>
                    <a:pt x="0" y="62080"/>
                    <a:pt x="62080" y="0"/>
                    <a:pt x="138660" y="0"/>
                  </a:cubicBezTo>
                  <a:close/>
                </a:path>
              </a:pathLst>
            </a:custGeom>
            <a:solidFill>
              <a:srgbClr val="1D29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
            <p:cNvSpPr txBox="1"/>
            <p:nvPr/>
          </p:nvSpPr>
          <p:spPr>
            <a:xfrm>
              <a:off x="0" y="0"/>
              <a:ext cx="1470524" cy="328475"/>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9" name="Google Shape;109;p1"/>
          <p:cNvGrpSpPr/>
          <p:nvPr/>
        </p:nvGrpSpPr>
        <p:grpSpPr>
          <a:xfrm>
            <a:off x="744732" y="1379658"/>
            <a:ext cx="8115183" cy="8224218"/>
            <a:chOff x="0" y="0"/>
            <a:chExt cx="2137318" cy="2166035"/>
          </a:xfrm>
        </p:grpSpPr>
        <p:sp>
          <p:nvSpPr>
            <p:cNvPr id="110" name="Google Shape;110;p1"/>
            <p:cNvSpPr/>
            <p:nvPr/>
          </p:nvSpPr>
          <p:spPr>
            <a:xfrm>
              <a:off x="0" y="0"/>
              <a:ext cx="2137318" cy="2166035"/>
            </a:xfrm>
            <a:custGeom>
              <a:avLst/>
              <a:gdLst/>
              <a:ahLst/>
              <a:cxnLst/>
              <a:rect l="l" t="t" r="r" b="b"/>
              <a:pathLst>
                <a:path w="2137318" h="2166035" extrusionOk="0">
                  <a:moveTo>
                    <a:pt x="95401" y="0"/>
                  </a:moveTo>
                  <a:lnTo>
                    <a:pt x="2041917" y="0"/>
                  </a:lnTo>
                  <a:cubicBezTo>
                    <a:pt x="2067219" y="0"/>
                    <a:pt x="2091485" y="10051"/>
                    <a:pt x="2109376" y="27942"/>
                  </a:cubicBezTo>
                  <a:cubicBezTo>
                    <a:pt x="2127267" y="45833"/>
                    <a:pt x="2137318" y="70099"/>
                    <a:pt x="2137318" y="95401"/>
                  </a:cubicBezTo>
                  <a:lnTo>
                    <a:pt x="2137318" y="2070633"/>
                  </a:lnTo>
                  <a:cubicBezTo>
                    <a:pt x="2137318" y="2095935"/>
                    <a:pt x="2127267" y="2120201"/>
                    <a:pt x="2109376" y="2138092"/>
                  </a:cubicBezTo>
                  <a:cubicBezTo>
                    <a:pt x="2091485" y="2155984"/>
                    <a:pt x="2067219" y="2166035"/>
                    <a:pt x="2041917" y="2166035"/>
                  </a:cubicBezTo>
                  <a:lnTo>
                    <a:pt x="95401" y="2166035"/>
                  </a:lnTo>
                  <a:cubicBezTo>
                    <a:pt x="70099" y="2166035"/>
                    <a:pt x="45833" y="2155984"/>
                    <a:pt x="27942" y="2138092"/>
                  </a:cubicBezTo>
                  <a:cubicBezTo>
                    <a:pt x="10051" y="2120201"/>
                    <a:pt x="0" y="2095935"/>
                    <a:pt x="0" y="2070633"/>
                  </a:cubicBezTo>
                  <a:lnTo>
                    <a:pt x="0" y="95401"/>
                  </a:lnTo>
                  <a:cubicBezTo>
                    <a:pt x="0" y="70099"/>
                    <a:pt x="10051" y="45833"/>
                    <a:pt x="27942" y="27942"/>
                  </a:cubicBezTo>
                  <a:cubicBezTo>
                    <a:pt x="45833" y="10051"/>
                    <a:pt x="70099" y="0"/>
                    <a:pt x="95401" y="0"/>
                  </a:cubicBezTo>
                  <a:close/>
                </a:path>
              </a:pathLst>
            </a:custGeom>
            <a:gradFill>
              <a:gsLst>
                <a:gs pos="0">
                  <a:srgbClr val="104994"/>
                </a:gs>
                <a:gs pos="100000">
                  <a:srgbClr val="1E64BF"/>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
            <p:cNvSpPr txBox="1"/>
            <p:nvPr/>
          </p:nvSpPr>
          <p:spPr>
            <a:xfrm>
              <a:off x="0" y="0"/>
              <a:ext cx="2137318" cy="2166035"/>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2" name="Google Shape;112;p1"/>
          <p:cNvSpPr/>
          <p:nvPr/>
        </p:nvSpPr>
        <p:spPr>
          <a:xfrm>
            <a:off x="680788" y="8641819"/>
            <a:ext cx="1360561" cy="1232962"/>
          </a:xfrm>
          <a:custGeom>
            <a:avLst/>
            <a:gdLst/>
            <a:ahLst/>
            <a:cxnLst/>
            <a:rect l="l" t="t" r="r" b="b"/>
            <a:pathLst>
              <a:path w="1360561" h="1232962" extrusionOk="0">
                <a:moveTo>
                  <a:pt x="0" y="0"/>
                </a:moveTo>
                <a:lnTo>
                  <a:pt x="1360561" y="0"/>
                </a:lnTo>
                <a:lnTo>
                  <a:pt x="1360561" y="1232962"/>
                </a:lnTo>
                <a:lnTo>
                  <a:pt x="0" y="1232962"/>
                </a:lnTo>
                <a:lnTo>
                  <a:pt x="0" y="0"/>
                </a:lnTo>
                <a:close/>
              </a:path>
            </a:pathLst>
          </a:custGeom>
          <a:blipFill rotWithShape="1">
            <a:blip r:embed="rId5">
              <a:alphaModFix/>
            </a:blip>
            <a:stretch>
              <a:fillRect/>
            </a:stretch>
          </a:blipFill>
          <a:ln>
            <a:noFill/>
          </a:ln>
        </p:spPr>
        <p:txBody>
          <a:bodyPr/>
          <a:lstStyle/>
          <a:p>
            <a:endParaRPr lang="en-US"/>
          </a:p>
        </p:txBody>
      </p:sp>
      <p:sp>
        <p:nvSpPr>
          <p:cNvPr id="113" name="Google Shape;113;p1"/>
          <p:cNvSpPr/>
          <p:nvPr/>
        </p:nvSpPr>
        <p:spPr>
          <a:xfrm>
            <a:off x="3654308" y="6485600"/>
            <a:ext cx="2056829" cy="2056829"/>
          </a:xfrm>
          <a:custGeom>
            <a:avLst/>
            <a:gdLst/>
            <a:ahLst/>
            <a:cxnLst/>
            <a:rect l="l" t="t" r="r" b="b"/>
            <a:pathLst>
              <a:path w="2056829" h="2056829" extrusionOk="0">
                <a:moveTo>
                  <a:pt x="0" y="0"/>
                </a:moveTo>
                <a:lnTo>
                  <a:pt x="2056829" y="0"/>
                </a:lnTo>
                <a:lnTo>
                  <a:pt x="2056829" y="2056829"/>
                </a:lnTo>
                <a:lnTo>
                  <a:pt x="0" y="2056829"/>
                </a:lnTo>
                <a:lnTo>
                  <a:pt x="0" y="0"/>
                </a:lnTo>
                <a:close/>
              </a:path>
            </a:pathLst>
          </a:custGeom>
          <a:blipFill rotWithShape="1">
            <a:blip r:embed="rId6">
              <a:alphaModFix/>
            </a:blip>
            <a:stretch>
              <a:fillRect/>
            </a:stretch>
          </a:blipFill>
          <a:ln>
            <a:noFill/>
          </a:ln>
        </p:spPr>
        <p:txBody>
          <a:bodyPr/>
          <a:lstStyle/>
          <a:p>
            <a:endParaRPr lang="en-US"/>
          </a:p>
        </p:txBody>
      </p:sp>
      <p:sp>
        <p:nvSpPr>
          <p:cNvPr id="114" name="Google Shape;114;p1"/>
          <p:cNvSpPr txBox="1"/>
          <p:nvPr/>
        </p:nvSpPr>
        <p:spPr>
          <a:xfrm>
            <a:off x="2041349" y="4522201"/>
            <a:ext cx="7422519" cy="93345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n-US" sz="6229" b="0" i="0" u="none" strike="noStrike" cap="none" dirty="0">
                <a:solidFill>
                  <a:srgbClr val="6DAEFB"/>
                </a:solidFill>
                <a:latin typeface="Architects Daughter"/>
                <a:ea typeface="Architects Daughter"/>
                <a:cs typeface="Architects Daughter"/>
                <a:sym typeface="Architects Daughter"/>
              </a:rPr>
              <a:t>on Mental Health</a:t>
            </a:r>
            <a:endParaRPr dirty="0"/>
          </a:p>
        </p:txBody>
      </p:sp>
      <p:sp>
        <p:nvSpPr>
          <p:cNvPr id="115" name="Google Shape;115;p1"/>
          <p:cNvSpPr txBox="1"/>
          <p:nvPr/>
        </p:nvSpPr>
        <p:spPr>
          <a:xfrm>
            <a:off x="904226" y="1766450"/>
            <a:ext cx="7557000" cy="3041400"/>
          </a:xfrm>
          <a:prstGeom prst="rect">
            <a:avLst/>
          </a:prstGeom>
          <a:noFill/>
          <a:ln>
            <a:noFill/>
          </a:ln>
        </p:spPr>
        <p:txBody>
          <a:bodyPr spcFirstLastPara="1" wrap="square" lIns="0" tIns="0" rIns="0" bIns="0" anchor="t" anchorCtr="0">
            <a:spAutoFit/>
          </a:bodyPr>
          <a:lstStyle/>
          <a:p>
            <a:pPr marL="0" marR="0" lvl="0" indent="0" algn="ctr" rtl="0">
              <a:lnSpc>
                <a:spcPct val="119995"/>
              </a:lnSpc>
              <a:spcBef>
                <a:spcPts val="0"/>
              </a:spcBef>
              <a:spcAft>
                <a:spcPts val="0"/>
              </a:spcAft>
              <a:buNone/>
            </a:pPr>
            <a:r>
              <a:rPr lang="en-US" sz="8982" i="0" u="none" strike="noStrike" cap="none">
                <a:solidFill>
                  <a:srgbClr val="FFFEF8"/>
                </a:solidFill>
                <a:latin typeface="Lobster"/>
                <a:ea typeface="Lobster"/>
                <a:cs typeface="Lobster"/>
                <a:sym typeface="Lobster"/>
              </a:rPr>
              <a:t>The Impact of Social Media</a:t>
            </a:r>
            <a:endParaRPr>
              <a:latin typeface="Lobster"/>
              <a:ea typeface="Lobster"/>
              <a:cs typeface="Lobster"/>
              <a:sym typeface="Lobster"/>
            </a:endParaRPr>
          </a:p>
        </p:txBody>
      </p:sp>
      <p:sp>
        <p:nvSpPr>
          <p:cNvPr id="116" name="Google Shape;116;p1"/>
          <p:cNvSpPr txBox="1"/>
          <p:nvPr/>
        </p:nvSpPr>
        <p:spPr>
          <a:xfrm>
            <a:off x="2217026" y="5573499"/>
            <a:ext cx="4931400" cy="812700"/>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2400" b="0" i="0" u="none" strike="noStrike" cap="none">
                <a:solidFill>
                  <a:srgbClr val="FFFEF8"/>
                </a:solidFill>
                <a:latin typeface="Arial"/>
                <a:ea typeface="Arial"/>
                <a:cs typeface="Arial"/>
                <a:sym typeface="Arial"/>
              </a:rPr>
              <a:t>Ontario-Montclair School District</a:t>
            </a:r>
            <a:endParaRPr/>
          </a:p>
          <a:p>
            <a:pPr marL="0" marR="0" lvl="0" indent="0" algn="ctr" rtl="0">
              <a:lnSpc>
                <a:spcPct val="119958"/>
              </a:lnSpc>
              <a:spcBef>
                <a:spcPts val="0"/>
              </a:spcBef>
              <a:spcAft>
                <a:spcPts val="0"/>
              </a:spcAft>
              <a:buNone/>
            </a:pPr>
            <a:r>
              <a:rPr lang="en-US" sz="2400" b="0" i="0" u="none" strike="noStrike" cap="none">
                <a:solidFill>
                  <a:srgbClr val="FFFEF8"/>
                </a:solidFill>
                <a:latin typeface="Arial"/>
                <a:ea typeface="Arial"/>
                <a:cs typeface="Arial"/>
                <a:sym typeface="Arial"/>
              </a:rPr>
              <a:t>Health &amp; Wellness Services</a:t>
            </a:r>
            <a:endParaRPr/>
          </a:p>
        </p:txBody>
      </p:sp>
      <p:sp>
        <p:nvSpPr>
          <p:cNvPr id="117" name="Google Shape;117;p1"/>
          <p:cNvSpPr txBox="1"/>
          <p:nvPr/>
        </p:nvSpPr>
        <p:spPr>
          <a:xfrm>
            <a:off x="3060232" y="8730047"/>
            <a:ext cx="3484200" cy="25853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400" b="0" i="0" u="none" strike="noStrike" cap="none" dirty="0">
                <a:solidFill>
                  <a:srgbClr val="FFFEF8"/>
                </a:solidFill>
                <a:latin typeface="Arial"/>
                <a:ea typeface="Arial"/>
                <a:cs typeface="Arial"/>
                <a:sym typeface="Arial"/>
              </a:rPr>
              <a:t>MSW Intern 2025-2026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0"/>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9220" b="-9219"/>
            </a:stretch>
          </a:blipFill>
          <a:ln>
            <a:noFill/>
          </a:ln>
        </p:spPr>
        <p:txBody>
          <a:bodyPr/>
          <a:lstStyle/>
          <a:p>
            <a:endParaRPr lang="en-US" dirty="0"/>
          </a:p>
        </p:txBody>
      </p:sp>
      <p:cxnSp>
        <p:nvCxnSpPr>
          <p:cNvPr id="342" name="Google Shape;342;p10"/>
          <p:cNvCxnSpPr/>
          <p:nvPr/>
        </p:nvCxnSpPr>
        <p:spPr>
          <a:xfrm>
            <a:off x="17377941" y="9608675"/>
            <a:ext cx="353028" cy="0"/>
          </a:xfrm>
          <a:prstGeom prst="straightConnector1">
            <a:avLst/>
          </a:prstGeom>
          <a:noFill/>
          <a:ln w="19050" cap="flat" cmpd="sng">
            <a:solidFill>
              <a:srgbClr val="1E64BF"/>
            </a:solidFill>
            <a:prstDash val="solid"/>
            <a:round/>
            <a:headEnd type="none" w="sm" len="sm"/>
            <a:tailEnd type="stealth" w="med" len="med"/>
          </a:ln>
        </p:spPr>
      </p:cxnSp>
      <p:sp>
        <p:nvSpPr>
          <p:cNvPr id="343" name="Google Shape;343;p10"/>
          <p:cNvSpPr/>
          <p:nvPr/>
        </p:nvSpPr>
        <p:spPr>
          <a:xfrm>
            <a:off x="516920" y="591014"/>
            <a:ext cx="457710" cy="437686"/>
          </a:xfrm>
          <a:custGeom>
            <a:avLst/>
            <a:gdLst/>
            <a:ahLst/>
            <a:cxnLst/>
            <a:rect l="l" t="t" r="r" b="b"/>
            <a:pathLst>
              <a:path w="457710" h="437686" extrusionOk="0">
                <a:moveTo>
                  <a:pt x="0" y="0"/>
                </a:moveTo>
                <a:lnTo>
                  <a:pt x="457710" y="0"/>
                </a:lnTo>
                <a:lnTo>
                  <a:pt x="457710" y="437686"/>
                </a:lnTo>
                <a:lnTo>
                  <a:pt x="0" y="437686"/>
                </a:lnTo>
                <a:lnTo>
                  <a:pt x="0" y="0"/>
                </a:lnTo>
                <a:close/>
              </a:path>
            </a:pathLst>
          </a:custGeom>
          <a:blipFill rotWithShape="1">
            <a:blip r:embed="rId4">
              <a:alphaModFix/>
            </a:blip>
            <a:stretch>
              <a:fillRect/>
            </a:stretch>
          </a:blipFill>
          <a:ln>
            <a:noFill/>
          </a:ln>
        </p:spPr>
        <p:txBody>
          <a:bodyPr/>
          <a:lstStyle/>
          <a:p>
            <a:endParaRPr lang="en-US"/>
          </a:p>
        </p:txBody>
      </p:sp>
      <p:sp>
        <p:nvSpPr>
          <p:cNvPr id="344" name="Google Shape;344;p10"/>
          <p:cNvSpPr txBox="1"/>
          <p:nvPr/>
        </p:nvSpPr>
        <p:spPr>
          <a:xfrm>
            <a:off x="16056980" y="9503900"/>
            <a:ext cx="1196533" cy="20955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1400" b="0" i="0" u="none" strike="noStrike" cap="none">
                <a:solidFill>
                  <a:srgbClr val="1E64BF"/>
                </a:solidFill>
                <a:latin typeface="Arial"/>
                <a:ea typeface="Arial"/>
                <a:cs typeface="Arial"/>
                <a:sym typeface="Arial"/>
              </a:rPr>
              <a:t>Page 10</a:t>
            </a:r>
            <a:endParaRPr/>
          </a:p>
        </p:txBody>
      </p:sp>
      <p:sp>
        <p:nvSpPr>
          <p:cNvPr id="345" name="Google Shape;345;p10"/>
          <p:cNvSpPr txBox="1"/>
          <p:nvPr/>
        </p:nvSpPr>
        <p:spPr>
          <a:xfrm>
            <a:off x="516920" y="2628900"/>
            <a:ext cx="5085600" cy="60030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6000" i="0" u="none" strike="noStrike" cap="none">
                <a:solidFill>
                  <a:srgbClr val="1D2931"/>
                </a:solidFill>
                <a:latin typeface="Lobster"/>
                <a:ea typeface="Lobster"/>
                <a:cs typeface="Lobster"/>
                <a:sym typeface="Lobster"/>
              </a:rPr>
              <a:t>Social Media and Mental Health </a:t>
            </a:r>
            <a:endParaRPr>
              <a:latin typeface="Lobster"/>
              <a:ea typeface="Lobster"/>
              <a:cs typeface="Lobster"/>
              <a:sym typeface="Lobster"/>
            </a:endParaRPr>
          </a:p>
          <a:p>
            <a:pPr marL="0" marR="0" lvl="0" indent="0" algn="ctr" rtl="0">
              <a:lnSpc>
                <a:spcPct val="110000"/>
              </a:lnSpc>
              <a:spcBef>
                <a:spcPts val="0"/>
              </a:spcBef>
              <a:spcAft>
                <a:spcPts val="0"/>
              </a:spcAft>
              <a:buNone/>
            </a:pPr>
            <a:r>
              <a:rPr lang="en-US" sz="6000" i="0" u="none" strike="noStrike" cap="none">
                <a:solidFill>
                  <a:srgbClr val="024499"/>
                </a:solidFill>
                <a:latin typeface="Lobster"/>
                <a:ea typeface="Lobster"/>
                <a:cs typeface="Lobster"/>
                <a:sym typeface="Lobster"/>
              </a:rPr>
              <a:t>Las Redes Sociales y La Salud Mental</a:t>
            </a:r>
            <a:endParaRPr>
              <a:latin typeface="Lobster"/>
              <a:ea typeface="Lobster"/>
              <a:cs typeface="Lobster"/>
              <a:sym typeface="Lobster"/>
            </a:endParaRPr>
          </a:p>
        </p:txBody>
      </p:sp>
      <p:pic>
        <p:nvPicPr>
          <p:cNvPr id="346" name="Google Shape;346;p10" descr="In this video, you will learn about the effects of social media on mental health and strategies to improve your online experience. This video is part of a free online course created by Goodwill Industries of Eastern NC titled &quot;Safe Social Media Use.&quot; In this course, users will learn practical steps to keep themselves and others safe online.&#10;&#10;If you like this video and want to learn more, check out our course catalog page by clicking the link below!&#10;&#10;learn.gienc.org/discover" title="Social Media and Your Mental Health">
            <a:hlinkClick r:id="rId5"/>
          </p:cNvPr>
          <p:cNvPicPr preferRelativeResize="0"/>
          <p:nvPr/>
        </p:nvPicPr>
        <p:blipFill>
          <a:blip r:embed="rId6">
            <a:alphaModFix/>
          </a:blip>
          <a:stretch>
            <a:fillRect/>
          </a:stretch>
        </p:blipFill>
        <p:spPr>
          <a:xfrm>
            <a:off x="5837875" y="1652750"/>
            <a:ext cx="11995900" cy="7188825"/>
          </a:xfrm>
          <a:prstGeom prst="rect">
            <a:avLst/>
          </a:prstGeom>
          <a:noFill/>
          <a:ln>
            <a:noFill/>
          </a:ln>
        </p:spPr>
      </p:pic>
      <p:sp>
        <p:nvSpPr>
          <p:cNvPr id="2" name="TextBox 1">
            <a:extLst>
              <a:ext uri="{FF2B5EF4-FFF2-40B4-BE49-F238E27FC236}">
                <a16:creationId xmlns:a16="http://schemas.microsoft.com/office/drawing/2014/main" id="{91A1D265-FC0D-AD8A-9AD3-22D99BB5B66B}"/>
              </a:ext>
            </a:extLst>
          </p:cNvPr>
          <p:cNvSpPr txBox="1"/>
          <p:nvPr/>
        </p:nvSpPr>
        <p:spPr>
          <a:xfrm>
            <a:off x="9479902" y="9013371"/>
            <a:ext cx="6176865" cy="923330"/>
          </a:xfrm>
          <a:prstGeom prst="rect">
            <a:avLst/>
          </a:prstGeom>
          <a:noFill/>
        </p:spPr>
        <p:txBody>
          <a:bodyPr wrap="square" rtlCol="0">
            <a:spAutoFit/>
          </a:bodyPr>
          <a:lstStyle/>
          <a:p>
            <a:r>
              <a:rPr lang="en-US" sz="2000" dirty="0">
                <a:hlinkClick r:id="rId7"/>
              </a:rPr>
              <a:t>https://www.youtube.com/watch?v=uTZXjvcsMlU</a:t>
            </a:r>
            <a:endParaRPr lang="en-US" sz="2000" dirty="0"/>
          </a:p>
          <a:p>
            <a:endParaRPr lang="en-US" sz="20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10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EF8"/>
            </a:gs>
            <a:gs pos="100000">
              <a:srgbClr val="D9EAFF"/>
            </a:gs>
          </a:gsLst>
          <a:lin ang="2700000" scaled="0"/>
        </a:gradFill>
        <a:effectLst/>
      </p:bgPr>
    </p:bg>
    <p:spTree>
      <p:nvGrpSpPr>
        <p:cNvPr id="1" name="Shape 354"/>
        <p:cNvGrpSpPr/>
        <p:nvPr/>
      </p:nvGrpSpPr>
      <p:grpSpPr>
        <a:xfrm>
          <a:off x="0" y="0"/>
          <a:ext cx="0" cy="0"/>
          <a:chOff x="0" y="0"/>
          <a:chExt cx="0" cy="0"/>
        </a:xfrm>
      </p:grpSpPr>
      <p:sp>
        <p:nvSpPr>
          <p:cNvPr id="355" name="Google Shape;355;p11"/>
          <p:cNvSpPr/>
          <p:nvPr/>
        </p:nvSpPr>
        <p:spPr>
          <a:xfrm rot="-6187450">
            <a:off x="10879732" y="-7004359"/>
            <a:ext cx="13516502" cy="15403421"/>
          </a:xfrm>
          <a:custGeom>
            <a:avLst/>
            <a:gdLst/>
            <a:ahLst/>
            <a:cxnLst/>
            <a:rect l="l" t="t" r="r" b="b"/>
            <a:pathLst>
              <a:path w="13516502" h="15403421" extrusionOk="0">
                <a:moveTo>
                  <a:pt x="0" y="0"/>
                </a:moveTo>
                <a:lnTo>
                  <a:pt x="13516502" y="0"/>
                </a:lnTo>
                <a:lnTo>
                  <a:pt x="13516502" y="15403421"/>
                </a:lnTo>
                <a:lnTo>
                  <a:pt x="0" y="15403421"/>
                </a:lnTo>
                <a:lnTo>
                  <a:pt x="0" y="0"/>
                </a:lnTo>
                <a:close/>
              </a:path>
            </a:pathLst>
          </a:custGeom>
          <a:blipFill rotWithShape="1">
            <a:blip r:embed="rId3">
              <a:alphaModFix amt="35000"/>
            </a:blip>
            <a:stretch>
              <a:fillRect/>
            </a:stretch>
          </a:blipFill>
          <a:ln>
            <a:noFill/>
          </a:ln>
        </p:spPr>
        <p:txBody>
          <a:bodyPr/>
          <a:lstStyle/>
          <a:p>
            <a:endParaRPr lang="en-US"/>
          </a:p>
        </p:txBody>
      </p:sp>
      <p:grpSp>
        <p:nvGrpSpPr>
          <p:cNvPr id="356" name="Google Shape;356;p11"/>
          <p:cNvGrpSpPr/>
          <p:nvPr/>
        </p:nvGrpSpPr>
        <p:grpSpPr>
          <a:xfrm>
            <a:off x="9731271" y="1927873"/>
            <a:ext cx="7528029" cy="8359127"/>
            <a:chOff x="0" y="0"/>
            <a:chExt cx="660400" cy="733308"/>
          </a:xfrm>
        </p:grpSpPr>
        <p:sp>
          <p:nvSpPr>
            <p:cNvPr id="357" name="Google Shape;357;p11"/>
            <p:cNvSpPr/>
            <p:nvPr/>
          </p:nvSpPr>
          <p:spPr>
            <a:xfrm>
              <a:off x="0" y="0"/>
              <a:ext cx="660400" cy="733308"/>
            </a:xfrm>
            <a:custGeom>
              <a:avLst/>
              <a:gdLst/>
              <a:ahLst/>
              <a:cxnLst/>
              <a:rect l="l" t="t" r="r" b="b"/>
              <a:pathLst>
                <a:path w="660400" h="733308" extrusionOk="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6736"/>
                  </a:cubicBezTo>
                  <a:lnTo>
                    <a:pt x="660400" y="733308"/>
                  </a:lnTo>
                  <a:lnTo>
                    <a:pt x="0" y="733308"/>
                  </a:lnTo>
                  <a:lnTo>
                    <a:pt x="0" y="327038"/>
                  </a:lnTo>
                  <a:cubicBezTo>
                    <a:pt x="1782" y="185660"/>
                    <a:pt x="93019" y="64045"/>
                    <a:pt x="220252" y="19070"/>
                  </a:cubicBezTo>
                  <a:close/>
                </a:path>
              </a:pathLst>
            </a:custGeom>
            <a:gradFill>
              <a:gsLst>
                <a:gs pos="0">
                  <a:srgbClr val="FFFEF8"/>
                </a:gs>
                <a:gs pos="100000">
                  <a:srgbClr val="D9EAFF"/>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1"/>
            <p:cNvSpPr txBox="1"/>
            <p:nvPr/>
          </p:nvSpPr>
          <p:spPr>
            <a:xfrm>
              <a:off x="0" y="127000"/>
              <a:ext cx="660400" cy="606308"/>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59" name="Google Shape;359;p11"/>
          <p:cNvSpPr/>
          <p:nvPr/>
        </p:nvSpPr>
        <p:spPr>
          <a:xfrm rot="2777232">
            <a:off x="-6559708" y="1010596"/>
            <a:ext cx="13516502" cy="15403421"/>
          </a:xfrm>
          <a:custGeom>
            <a:avLst/>
            <a:gdLst/>
            <a:ahLst/>
            <a:cxnLst/>
            <a:rect l="l" t="t" r="r" b="b"/>
            <a:pathLst>
              <a:path w="13516502" h="15403421" extrusionOk="0">
                <a:moveTo>
                  <a:pt x="0" y="0"/>
                </a:moveTo>
                <a:lnTo>
                  <a:pt x="13516502" y="0"/>
                </a:lnTo>
                <a:lnTo>
                  <a:pt x="13516502" y="15403421"/>
                </a:lnTo>
                <a:lnTo>
                  <a:pt x="0" y="15403421"/>
                </a:lnTo>
                <a:lnTo>
                  <a:pt x="0" y="0"/>
                </a:lnTo>
                <a:close/>
              </a:path>
            </a:pathLst>
          </a:custGeom>
          <a:blipFill rotWithShape="1">
            <a:blip r:embed="rId3">
              <a:alphaModFix amt="35000"/>
            </a:blip>
            <a:stretch>
              <a:fillRect/>
            </a:stretch>
          </a:blipFill>
          <a:ln>
            <a:noFill/>
          </a:ln>
        </p:spPr>
        <p:txBody>
          <a:bodyPr/>
          <a:lstStyle/>
          <a:p>
            <a:endParaRPr lang="en-US"/>
          </a:p>
        </p:txBody>
      </p:sp>
      <p:sp>
        <p:nvSpPr>
          <p:cNvPr id="360" name="Google Shape;360;p11"/>
          <p:cNvSpPr/>
          <p:nvPr/>
        </p:nvSpPr>
        <p:spPr>
          <a:xfrm>
            <a:off x="1028700" y="1028700"/>
            <a:ext cx="457710" cy="437686"/>
          </a:xfrm>
          <a:custGeom>
            <a:avLst/>
            <a:gdLst/>
            <a:ahLst/>
            <a:cxnLst/>
            <a:rect l="l" t="t" r="r" b="b"/>
            <a:pathLst>
              <a:path w="457710" h="437686" extrusionOk="0">
                <a:moveTo>
                  <a:pt x="0" y="0"/>
                </a:moveTo>
                <a:lnTo>
                  <a:pt x="457710" y="0"/>
                </a:lnTo>
                <a:lnTo>
                  <a:pt x="457710" y="437686"/>
                </a:lnTo>
                <a:lnTo>
                  <a:pt x="0" y="437686"/>
                </a:lnTo>
                <a:lnTo>
                  <a:pt x="0" y="0"/>
                </a:lnTo>
                <a:close/>
              </a:path>
            </a:pathLst>
          </a:custGeom>
          <a:blipFill rotWithShape="1">
            <a:blip r:embed="rId4">
              <a:alphaModFix/>
            </a:blip>
            <a:stretch>
              <a:fillRect/>
            </a:stretch>
          </a:blipFill>
          <a:ln>
            <a:noFill/>
          </a:ln>
        </p:spPr>
        <p:txBody>
          <a:bodyPr/>
          <a:lstStyle/>
          <a:p>
            <a:endParaRPr lang="en-US"/>
          </a:p>
        </p:txBody>
      </p:sp>
      <p:cxnSp>
        <p:nvCxnSpPr>
          <p:cNvPr id="361" name="Google Shape;361;p11"/>
          <p:cNvCxnSpPr/>
          <p:nvPr/>
        </p:nvCxnSpPr>
        <p:spPr>
          <a:xfrm>
            <a:off x="17377941" y="9608675"/>
            <a:ext cx="353028" cy="0"/>
          </a:xfrm>
          <a:prstGeom prst="straightConnector1">
            <a:avLst/>
          </a:prstGeom>
          <a:noFill/>
          <a:ln w="19050" cap="flat" cmpd="sng">
            <a:solidFill>
              <a:srgbClr val="1E64BF"/>
            </a:solidFill>
            <a:prstDash val="solid"/>
            <a:round/>
            <a:headEnd type="none" w="sm" len="sm"/>
            <a:tailEnd type="stealth" w="med" len="med"/>
          </a:ln>
        </p:spPr>
      </p:cxnSp>
      <p:sp>
        <p:nvSpPr>
          <p:cNvPr id="362" name="Google Shape;362;p11"/>
          <p:cNvSpPr/>
          <p:nvPr/>
        </p:nvSpPr>
        <p:spPr>
          <a:xfrm>
            <a:off x="10850812" y="1142768"/>
            <a:ext cx="5761408" cy="8115532"/>
          </a:xfrm>
          <a:custGeom>
            <a:avLst/>
            <a:gdLst/>
            <a:ahLst/>
            <a:cxnLst/>
            <a:rect l="l" t="t" r="r" b="b"/>
            <a:pathLst>
              <a:path w="5761408" h="8115532" extrusionOk="0">
                <a:moveTo>
                  <a:pt x="0" y="0"/>
                </a:moveTo>
                <a:lnTo>
                  <a:pt x="5761408" y="0"/>
                </a:lnTo>
                <a:lnTo>
                  <a:pt x="5761408" y="8115532"/>
                </a:lnTo>
                <a:lnTo>
                  <a:pt x="0" y="8115532"/>
                </a:lnTo>
                <a:lnTo>
                  <a:pt x="0" y="0"/>
                </a:lnTo>
                <a:close/>
              </a:path>
            </a:pathLst>
          </a:custGeom>
          <a:blipFill rotWithShape="1">
            <a:blip r:embed="rId5">
              <a:alphaModFix/>
            </a:blip>
            <a:stretch>
              <a:fillRect/>
            </a:stretch>
          </a:blipFill>
          <a:ln>
            <a:noFill/>
          </a:ln>
        </p:spPr>
        <p:txBody>
          <a:bodyPr/>
          <a:lstStyle/>
          <a:p>
            <a:endParaRPr lang="en-US"/>
          </a:p>
        </p:txBody>
      </p:sp>
      <p:sp>
        <p:nvSpPr>
          <p:cNvPr id="363" name="Google Shape;363;p11"/>
          <p:cNvSpPr txBox="1"/>
          <p:nvPr/>
        </p:nvSpPr>
        <p:spPr>
          <a:xfrm>
            <a:off x="1265975" y="3581400"/>
            <a:ext cx="8946300" cy="2320500"/>
          </a:xfrm>
          <a:prstGeom prst="rect">
            <a:avLst/>
          </a:prstGeom>
          <a:noFill/>
          <a:ln>
            <a:noFill/>
          </a:ln>
        </p:spPr>
        <p:txBody>
          <a:bodyPr spcFirstLastPara="1" wrap="square" lIns="0" tIns="0" rIns="0" bIns="0" anchor="t" anchorCtr="0">
            <a:spAutoFit/>
          </a:bodyPr>
          <a:lstStyle/>
          <a:p>
            <a:pPr marL="0" marR="0" lvl="0" indent="0" algn="l" rtl="0">
              <a:lnSpc>
                <a:spcPct val="120007"/>
              </a:lnSpc>
              <a:spcBef>
                <a:spcPts val="0"/>
              </a:spcBef>
              <a:spcAft>
                <a:spcPts val="0"/>
              </a:spcAft>
              <a:buNone/>
            </a:pPr>
            <a:r>
              <a:rPr lang="en-US" sz="2599" b="1" i="0" u="none" strike="noStrike" cap="none">
                <a:solidFill>
                  <a:srgbClr val="000000"/>
                </a:solidFill>
                <a:latin typeface="Georgia"/>
                <a:ea typeface="Georgia"/>
                <a:cs typeface="Georgia"/>
                <a:sym typeface="Georgia"/>
              </a:rPr>
              <a:t>Direct Link to CDC Mental Health Resources Website</a:t>
            </a:r>
            <a:endParaRPr sz="2599" b="1" i="0" u="none" strike="noStrike" cap="none">
              <a:solidFill>
                <a:srgbClr val="000000"/>
              </a:solidFill>
              <a:latin typeface="Georgia"/>
              <a:ea typeface="Georgia"/>
              <a:cs typeface="Georgia"/>
              <a:sym typeface="Georgia"/>
            </a:endParaRPr>
          </a:p>
          <a:p>
            <a:pPr marL="0" marR="0" lvl="0" indent="0" algn="l" rtl="0">
              <a:lnSpc>
                <a:spcPct val="120007"/>
              </a:lnSpc>
              <a:spcBef>
                <a:spcPts val="0"/>
              </a:spcBef>
              <a:spcAft>
                <a:spcPts val="0"/>
              </a:spcAft>
              <a:buNone/>
            </a:pPr>
            <a:endParaRPr sz="2599" b="1"/>
          </a:p>
          <a:p>
            <a:pPr marL="0" marR="0" lvl="0" indent="0" algn="l" rtl="0">
              <a:lnSpc>
                <a:spcPct val="120007"/>
              </a:lnSpc>
              <a:spcBef>
                <a:spcPts val="0"/>
              </a:spcBef>
              <a:spcAft>
                <a:spcPts val="0"/>
              </a:spcAft>
              <a:buNone/>
            </a:pPr>
            <a:r>
              <a:rPr lang="en-US" sz="2599" b="1" i="0" u="none" strike="noStrike" cap="none">
                <a:solidFill>
                  <a:srgbClr val="024499"/>
                </a:solidFill>
                <a:latin typeface="Georgia"/>
                <a:ea typeface="Georgia"/>
                <a:cs typeface="Georgia"/>
                <a:sym typeface="Georgia"/>
              </a:rPr>
              <a:t>Enlace directo para el </a:t>
            </a:r>
            <a:r>
              <a:rPr lang="en-US" sz="2599" b="1">
                <a:solidFill>
                  <a:srgbClr val="024499"/>
                </a:solidFill>
                <a:latin typeface="Georgia"/>
                <a:ea typeface="Georgia"/>
                <a:cs typeface="Georgia"/>
                <a:sym typeface="Georgia"/>
              </a:rPr>
              <a:t>sitio</a:t>
            </a:r>
            <a:r>
              <a:rPr lang="en-US" sz="2599" b="1" i="0" u="none" strike="noStrike" cap="none">
                <a:solidFill>
                  <a:srgbClr val="024499"/>
                </a:solidFill>
                <a:latin typeface="Georgia"/>
                <a:ea typeface="Georgia"/>
                <a:cs typeface="Georgia"/>
                <a:sym typeface="Georgia"/>
              </a:rPr>
              <a:t> web de recursos para la salud mental</a:t>
            </a:r>
            <a:endParaRPr>
              <a:latin typeface="Georgia"/>
              <a:ea typeface="Georgia"/>
              <a:cs typeface="Georgia"/>
              <a:sym typeface="Georgia"/>
            </a:endParaRPr>
          </a:p>
        </p:txBody>
      </p:sp>
      <p:sp>
        <p:nvSpPr>
          <p:cNvPr id="364" name="Google Shape;364;p11"/>
          <p:cNvSpPr txBox="1"/>
          <p:nvPr/>
        </p:nvSpPr>
        <p:spPr>
          <a:xfrm>
            <a:off x="1028700" y="6273700"/>
            <a:ext cx="4683000" cy="2382600"/>
          </a:xfrm>
          <a:prstGeom prst="rect">
            <a:avLst/>
          </a:prstGeom>
          <a:noFill/>
          <a:ln>
            <a:noFill/>
          </a:ln>
        </p:spPr>
        <p:txBody>
          <a:bodyPr spcFirstLastPara="1" wrap="square" lIns="0" tIns="0" rIns="0" bIns="0" anchor="t" anchorCtr="0">
            <a:spAutoFit/>
          </a:bodyPr>
          <a:lstStyle/>
          <a:p>
            <a:pPr marL="604518" marR="0" lvl="1" indent="-302258" algn="l" rtl="0">
              <a:lnSpc>
                <a:spcPct val="151018"/>
              </a:lnSpc>
              <a:spcBef>
                <a:spcPts val="0"/>
              </a:spcBef>
              <a:spcAft>
                <a:spcPts val="0"/>
              </a:spcAft>
              <a:buClr>
                <a:srgbClr val="000000"/>
              </a:buClr>
              <a:buSzPts val="2799"/>
              <a:buFont typeface="Georgia"/>
              <a:buChar char="•"/>
            </a:pPr>
            <a:r>
              <a:rPr lang="en-US" sz="2799" i="0" u="none" strike="noStrike" cap="none">
                <a:solidFill>
                  <a:srgbClr val="000000"/>
                </a:solidFill>
                <a:latin typeface="Georgia"/>
                <a:ea typeface="Georgia"/>
                <a:cs typeface="Georgia"/>
                <a:sym typeface="Georgia"/>
              </a:rPr>
              <a:t>Taking Immediate action</a:t>
            </a:r>
            <a:endParaRPr>
              <a:latin typeface="Georgia"/>
              <a:ea typeface="Georgia"/>
              <a:cs typeface="Georgia"/>
              <a:sym typeface="Georgia"/>
            </a:endParaRPr>
          </a:p>
          <a:p>
            <a:pPr marL="604518" marR="0" lvl="1" indent="-302258" algn="l" rtl="0">
              <a:lnSpc>
                <a:spcPct val="151018"/>
              </a:lnSpc>
              <a:spcBef>
                <a:spcPts val="0"/>
              </a:spcBef>
              <a:spcAft>
                <a:spcPts val="0"/>
              </a:spcAft>
              <a:buClr>
                <a:srgbClr val="000000"/>
              </a:buClr>
              <a:buSzPts val="2799"/>
              <a:buFont typeface="Georgia"/>
              <a:buChar char="•"/>
            </a:pPr>
            <a:r>
              <a:rPr lang="en-US" sz="2799" i="0" u="none" strike="noStrike" cap="none">
                <a:solidFill>
                  <a:srgbClr val="000000"/>
                </a:solidFill>
                <a:latin typeface="Georgia"/>
                <a:ea typeface="Georgia"/>
                <a:cs typeface="Georgia"/>
                <a:sym typeface="Georgia"/>
              </a:rPr>
              <a:t>Getting Help</a:t>
            </a:r>
            <a:endParaRPr>
              <a:latin typeface="Georgia"/>
              <a:ea typeface="Georgia"/>
              <a:cs typeface="Georgia"/>
              <a:sym typeface="Georgia"/>
            </a:endParaRPr>
          </a:p>
          <a:p>
            <a:pPr marL="604518" marR="0" lvl="1" indent="-302258" algn="l" rtl="0">
              <a:lnSpc>
                <a:spcPct val="151018"/>
              </a:lnSpc>
              <a:spcBef>
                <a:spcPts val="0"/>
              </a:spcBef>
              <a:spcAft>
                <a:spcPts val="0"/>
              </a:spcAft>
              <a:buClr>
                <a:srgbClr val="000000"/>
              </a:buClr>
              <a:buSzPts val="2799"/>
              <a:buFont typeface="Georgia"/>
              <a:buChar char="•"/>
            </a:pPr>
            <a:r>
              <a:rPr lang="en-US" sz="2799" i="0" u="none" strike="noStrike" cap="none">
                <a:solidFill>
                  <a:srgbClr val="000000"/>
                </a:solidFill>
                <a:latin typeface="Georgia"/>
                <a:ea typeface="Georgia"/>
                <a:cs typeface="Georgia"/>
                <a:sym typeface="Georgia"/>
              </a:rPr>
              <a:t>Treatment and Support</a:t>
            </a:r>
            <a:endParaRPr>
              <a:latin typeface="Georgia"/>
              <a:ea typeface="Georgia"/>
              <a:cs typeface="Georgia"/>
              <a:sym typeface="Georgia"/>
            </a:endParaRPr>
          </a:p>
          <a:p>
            <a:pPr marL="604518" marR="0" lvl="1" indent="-302258" algn="l" rtl="0">
              <a:lnSpc>
                <a:spcPct val="151018"/>
              </a:lnSpc>
              <a:spcBef>
                <a:spcPts val="0"/>
              </a:spcBef>
              <a:spcAft>
                <a:spcPts val="0"/>
              </a:spcAft>
              <a:buClr>
                <a:srgbClr val="000000"/>
              </a:buClr>
              <a:buSzPts val="2799"/>
              <a:buFont typeface="Georgia"/>
              <a:buChar char="•"/>
            </a:pPr>
            <a:r>
              <a:rPr lang="en-US" sz="2799" i="0" u="none" strike="noStrike" cap="none">
                <a:solidFill>
                  <a:srgbClr val="000000"/>
                </a:solidFill>
                <a:latin typeface="Georgia"/>
                <a:ea typeface="Georgia"/>
                <a:cs typeface="Georgia"/>
                <a:sym typeface="Georgia"/>
              </a:rPr>
              <a:t>Resources </a:t>
            </a:r>
            <a:endParaRPr>
              <a:latin typeface="Georgia"/>
              <a:ea typeface="Georgia"/>
              <a:cs typeface="Georgia"/>
              <a:sym typeface="Georgia"/>
            </a:endParaRPr>
          </a:p>
        </p:txBody>
      </p:sp>
      <p:sp>
        <p:nvSpPr>
          <p:cNvPr id="365" name="Google Shape;365;p11"/>
          <p:cNvSpPr txBox="1"/>
          <p:nvPr/>
        </p:nvSpPr>
        <p:spPr>
          <a:xfrm>
            <a:off x="2065842" y="1121761"/>
            <a:ext cx="9235500" cy="19395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6000" i="0" u="none" strike="noStrike" cap="none">
                <a:solidFill>
                  <a:srgbClr val="000000"/>
                </a:solidFill>
                <a:latin typeface="Lobster"/>
                <a:ea typeface="Lobster"/>
                <a:cs typeface="Lobster"/>
                <a:sym typeface="Lobster"/>
              </a:rPr>
              <a:t>Additional Resources</a:t>
            </a:r>
            <a:endParaRPr>
              <a:latin typeface="Lobster"/>
              <a:ea typeface="Lobster"/>
              <a:cs typeface="Lobster"/>
              <a:sym typeface="Lobster"/>
            </a:endParaRPr>
          </a:p>
          <a:p>
            <a:pPr marL="0" marR="0" lvl="0" indent="0" algn="l" rtl="0">
              <a:lnSpc>
                <a:spcPct val="110000"/>
              </a:lnSpc>
              <a:spcBef>
                <a:spcPts val="0"/>
              </a:spcBef>
              <a:spcAft>
                <a:spcPts val="0"/>
              </a:spcAft>
              <a:buNone/>
            </a:pPr>
            <a:r>
              <a:rPr lang="en-US" sz="6000" i="0" u="none" strike="noStrike" cap="none">
                <a:solidFill>
                  <a:srgbClr val="024499"/>
                </a:solidFill>
                <a:latin typeface="Lobster"/>
                <a:ea typeface="Lobster"/>
                <a:cs typeface="Lobster"/>
                <a:sym typeface="Lobster"/>
              </a:rPr>
              <a:t>Recursos Adicionales</a:t>
            </a:r>
            <a:endParaRPr>
              <a:latin typeface="Lobster"/>
              <a:ea typeface="Lobster"/>
              <a:cs typeface="Lobster"/>
              <a:sym typeface="Lobster"/>
            </a:endParaRPr>
          </a:p>
        </p:txBody>
      </p:sp>
      <p:sp>
        <p:nvSpPr>
          <p:cNvPr id="366" name="Google Shape;366;p11"/>
          <p:cNvSpPr txBox="1"/>
          <p:nvPr/>
        </p:nvSpPr>
        <p:spPr>
          <a:xfrm>
            <a:off x="16056980" y="9503900"/>
            <a:ext cx="1196533" cy="20955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1400" b="0" i="0" u="none" strike="noStrike" cap="none">
                <a:solidFill>
                  <a:srgbClr val="1E64BF"/>
                </a:solidFill>
                <a:latin typeface="Arial"/>
                <a:ea typeface="Arial"/>
                <a:cs typeface="Arial"/>
                <a:sym typeface="Arial"/>
              </a:rPr>
              <a:t>Page 12</a:t>
            </a:r>
            <a:endParaRPr/>
          </a:p>
        </p:txBody>
      </p:sp>
      <p:sp>
        <p:nvSpPr>
          <p:cNvPr id="367" name="Google Shape;367;p11"/>
          <p:cNvSpPr txBox="1"/>
          <p:nvPr/>
        </p:nvSpPr>
        <p:spPr>
          <a:xfrm>
            <a:off x="6173000" y="6166750"/>
            <a:ext cx="4216500" cy="2861100"/>
          </a:xfrm>
          <a:prstGeom prst="rect">
            <a:avLst/>
          </a:prstGeom>
          <a:noFill/>
          <a:ln>
            <a:noFill/>
          </a:ln>
        </p:spPr>
        <p:txBody>
          <a:bodyPr spcFirstLastPara="1" wrap="square" lIns="0" tIns="0" rIns="0" bIns="0" anchor="t" anchorCtr="0">
            <a:spAutoFit/>
          </a:bodyPr>
          <a:lstStyle/>
          <a:p>
            <a:pPr marL="604519" marR="0" lvl="1" indent="-302260" algn="r" rtl="0">
              <a:lnSpc>
                <a:spcPct val="141014"/>
              </a:lnSpc>
              <a:spcBef>
                <a:spcPts val="0"/>
              </a:spcBef>
              <a:spcAft>
                <a:spcPts val="0"/>
              </a:spcAft>
              <a:buClr>
                <a:srgbClr val="024499"/>
              </a:buClr>
              <a:buSzPts val="2799"/>
              <a:buFont typeface="Georgia"/>
              <a:buChar char="•"/>
            </a:pPr>
            <a:r>
              <a:rPr lang="en-US" sz="2799" i="0" u="none" strike="noStrike" cap="none">
                <a:solidFill>
                  <a:srgbClr val="024499"/>
                </a:solidFill>
                <a:latin typeface="Georgia"/>
                <a:ea typeface="Georgia"/>
                <a:cs typeface="Georgia"/>
                <a:sym typeface="Georgia"/>
              </a:rPr>
              <a:t>Tomar medidas inmediatas</a:t>
            </a:r>
            <a:endParaRPr>
              <a:latin typeface="Georgia"/>
              <a:ea typeface="Georgia"/>
              <a:cs typeface="Georgia"/>
              <a:sym typeface="Georgia"/>
            </a:endParaRPr>
          </a:p>
          <a:p>
            <a:pPr marL="604519" marR="0" lvl="1" indent="-302260" algn="r" rtl="0">
              <a:lnSpc>
                <a:spcPct val="141014"/>
              </a:lnSpc>
              <a:spcBef>
                <a:spcPts val="0"/>
              </a:spcBef>
              <a:spcAft>
                <a:spcPts val="0"/>
              </a:spcAft>
              <a:buClr>
                <a:srgbClr val="024499"/>
              </a:buClr>
              <a:buSzPts val="2799"/>
              <a:buFont typeface="Georgia"/>
              <a:buChar char="•"/>
            </a:pPr>
            <a:r>
              <a:rPr lang="en-US" sz="2799" i="0" u="none" strike="noStrike" cap="none">
                <a:solidFill>
                  <a:srgbClr val="024499"/>
                </a:solidFill>
                <a:latin typeface="Georgia"/>
                <a:ea typeface="Georgia"/>
                <a:cs typeface="Georgia"/>
                <a:sym typeface="Georgia"/>
              </a:rPr>
              <a:t>Obtener ayuda</a:t>
            </a:r>
            <a:endParaRPr>
              <a:latin typeface="Georgia"/>
              <a:ea typeface="Georgia"/>
              <a:cs typeface="Georgia"/>
              <a:sym typeface="Georgia"/>
            </a:endParaRPr>
          </a:p>
          <a:p>
            <a:pPr marL="604519" marR="0" lvl="1" indent="-302260" algn="r" rtl="0">
              <a:lnSpc>
                <a:spcPct val="141014"/>
              </a:lnSpc>
              <a:spcBef>
                <a:spcPts val="0"/>
              </a:spcBef>
              <a:spcAft>
                <a:spcPts val="0"/>
              </a:spcAft>
              <a:buClr>
                <a:srgbClr val="024499"/>
              </a:buClr>
              <a:buSzPts val="2799"/>
              <a:buFont typeface="Georgia"/>
              <a:buChar char="•"/>
            </a:pPr>
            <a:r>
              <a:rPr lang="en-US" sz="2799" i="0" u="none" strike="noStrike" cap="none">
                <a:solidFill>
                  <a:srgbClr val="024499"/>
                </a:solidFill>
                <a:latin typeface="Georgia"/>
                <a:ea typeface="Georgia"/>
                <a:cs typeface="Georgia"/>
                <a:sym typeface="Georgia"/>
              </a:rPr>
              <a:t>Tratamiento y apoyo</a:t>
            </a:r>
            <a:endParaRPr>
              <a:latin typeface="Georgia"/>
              <a:ea typeface="Georgia"/>
              <a:cs typeface="Georgia"/>
              <a:sym typeface="Georgia"/>
            </a:endParaRPr>
          </a:p>
          <a:p>
            <a:pPr marL="604519" marR="0" lvl="1" indent="-302260" algn="r" rtl="0">
              <a:lnSpc>
                <a:spcPct val="141014"/>
              </a:lnSpc>
              <a:spcBef>
                <a:spcPts val="0"/>
              </a:spcBef>
              <a:spcAft>
                <a:spcPts val="0"/>
              </a:spcAft>
              <a:buClr>
                <a:srgbClr val="024499"/>
              </a:buClr>
              <a:buSzPts val="2799"/>
              <a:buFont typeface="Georgia"/>
              <a:buChar char="•"/>
            </a:pPr>
            <a:r>
              <a:rPr lang="en-US" sz="2799" i="0" u="none" strike="noStrike" cap="none">
                <a:solidFill>
                  <a:srgbClr val="024499"/>
                </a:solidFill>
                <a:latin typeface="Georgia"/>
                <a:ea typeface="Georgia"/>
                <a:cs typeface="Georgia"/>
                <a:sym typeface="Georgia"/>
              </a:rPr>
              <a:t>Recursos</a:t>
            </a:r>
            <a:endParaRPr>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EF8"/>
            </a:gs>
            <a:gs pos="100000">
              <a:srgbClr val="D9EAFF"/>
            </a:gs>
          </a:gsLst>
          <a:lin ang="2700000" scaled="0"/>
        </a:gradFill>
        <a:effectLst/>
      </p:bgPr>
    </p:bg>
    <p:spTree>
      <p:nvGrpSpPr>
        <p:cNvPr id="1" name="Shape 375"/>
        <p:cNvGrpSpPr/>
        <p:nvPr/>
      </p:nvGrpSpPr>
      <p:grpSpPr>
        <a:xfrm>
          <a:off x="0" y="0"/>
          <a:ext cx="0" cy="0"/>
          <a:chOff x="0" y="0"/>
          <a:chExt cx="0" cy="0"/>
        </a:xfrm>
      </p:grpSpPr>
      <p:cxnSp>
        <p:nvCxnSpPr>
          <p:cNvPr id="376" name="Google Shape;376;p12"/>
          <p:cNvCxnSpPr/>
          <p:nvPr/>
        </p:nvCxnSpPr>
        <p:spPr>
          <a:xfrm>
            <a:off x="17377941" y="9608675"/>
            <a:ext cx="353028" cy="0"/>
          </a:xfrm>
          <a:prstGeom prst="straightConnector1">
            <a:avLst/>
          </a:prstGeom>
          <a:noFill/>
          <a:ln w="19050" cap="flat" cmpd="sng">
            <a:solidFill>
              <a:srgbClr val="1E64BF"/>
            </a:solidFill>
            <a:prstDash val="solid"/>
            <a:round/>
            <a:headEnd type="none" w="sm" len="sm"/>
            <a:tailEnd type="stealth" w="med" len="med"/>
          </a:ln>
        </p:spPr>
      </p:cxnSp>
      <p:sp>
        <p:nvSpPr>
          <p:cNvPr id="377" name="Google Shape;377;p12"/>
          <p:cNvSpPr/>
          <p:nvPr/>
        </p:nvSpPr>
        <p:spPr>
          <a:xfrm rot="2779085">
            <a:off x="-5096925" y="-1892224"/>
            <a:ext cx="13503697" cy="15388829"/>
          </a:xfrm>
          <a:custGeom>
            <a:avLst/>
            <a:gdLst/>
            <a:ahLst/>
            <a:cxnLst/>
            <a:rect l="l" t="t" r="r" b="b"/>
            <a:pathLst>
              <a:path w="13516502" h="15403421" extrusionOk="0">
                <a:moveTo>
                  <a:pt x="0" y="0"/>
                </a:moveTo>
                <a:lnTo>
                  <a:pt x="13516502" y="0"/>
                </a:lnTo>
                <a:lnTo>
                  <a:pt x="13516502" y="15403421"/>
                </a:lnTo>
                <a:lnTo>
                  <a:pt x="0" y="15403421"/>
                </a:lnTo>
                <a:lnTo>
                  <a:pt x="0" y="0"/>
                </a:lnTo>
                <a:close/>
              </a:path>
            </a:pathLst>
          </a:custGeom>
          <a:blipFill rotWithShape="1">
            <a:blip r:embed="rId3">
              <a:alphaModFix amt="35000"/>
            </a:blip>
            <a:stretch>
              <a:fillRect/>
            </a:stretch>
          </a:blipFill>
          <a:ln>
            <a:noFill/>
          </a:ln>
        </p:spPr>
        <p:txBody>
          <a:bodyPr/>
          <a:lstStyle/>
          <a:p>
            <a:endParaRPr lang="en-US"/>
          </a:p>
        </p:txBody>
      </p:sp>
      <p:sp>
        <p:nvSpPr>
          <p:cNvPr id="378" name="Google Shape;378;p12"/>
          <p:cNvSpPr/>
          <p:nvPr/>
        </p:nvSpPr>
        <p:spPr>
          <a:xfrm>
            <a:off x="570990" y="478509"/>
            <a:ext cx="457710" cy="437686"/>
          </a:xfrm>
          <a:custGeom>
            <a:avLst/>
            <a:gdLst/>
            <a:ahLst/>
            <a:cxnLst/>
            <a:rect l="l" t="t" r="r" b="b"/>
            <a:pathLst>
              <a:path w="457710" h="437686" extrusionOk="0">
                <a:moveTo>
                  <a:pt x="0" y="0"/>
                </a:moveTo>
                <a:lnTo>
                  <a:pt x="457710" y="0"/>
                </a:lnTo>
                <a:lnTo>
                  <a:pt x="457710" y="437686"/>
                </a:lnTo>
                <a:lnTo>
                  <a:pt x="0" y="437686"/>
                </a:lnTo>
                <a:lnTo>
                  <a:pt x="0" y="0"/>
                </a:lnTo>
                <a:close/>
              </a:path>
            </a:pathLst>
          </a:custGeom>
          <a:blipFill rotWithShape="1">
            <a:blip r:embed="rId4">
              <a:alphaModFix/>
            </a:blip>
            <a:stretch>
              <a:fillRect/>
            </a:stretch>
          </a:blipFill>
          <a:ln>
            <a:noFill/>
          </a:ln>
        </p:spPr>
        <p:txBody>
          <a:bodyPr/>
          <a:lstStyle/>
          <a:p>
            <a:endParaRPr lang="en-US"/>
          </a:p>
        </p:txBody>
      </p:sp>
      <p:sp>
        <p:nvSpPr>
          <p:cNvPr id="379" name="Google Shape;379;p12"/>
          <p:cNvSpPr/>
          <p:nvPr/>
        </p:nvSpPr>
        <p:spPr>
          <a:xfrm rot="-6187450">
            <a:off x="10879732" y="-7004359"/>
            <a:ext cx="13516502" cy="15403421"/>
          </a:xfrm>
          <a:custGeom>
            <a:avLst/>
            <a:gdLst/>
            <a:ahLst/>
            <a:cxnLst/>
            <a:rect l="l" t="t" r="r" b="b"/>
            <a:pathLst>
              <a:path w="13516502" h="15403421" extrusionOk="0">
                <a:moveTo>
                  <a:pt x="0" y="0"/>
                </a:moveTo>
                <a:lnTo>
                  <a:pt x="13516502" y="0"/>
                </a:lnTo>
                <a:lnTo>
                  <a:pt x="13516502" y="15403421"/>
                </a:lnTo>
                <a:lnTo>
                  <a:pt x="0" y="15403421"/>
                </a:lnTo>
                <a:lnTo>
                  <a:pt x="0" y="0"/>
                </a:lnTo>
                <a:close/>
              </a:path>
            </a:pathLst>
          </a:custGeom>
          <a:blipFill rotWithShape="1">
            <a:blip r:embed="rId3">
              <a:alphaModFix amt="35000"/>
            </a:blip>
            <a:stretch>
              <a:fillRect/>
            </a:stretch>
          </a:blipFill>
          <a:ln>
            <a:noFill/>
          </a:ln>
        </p:spPr>
        <p:txBody>
          <a:bodyPr/>
          <a:lstStyle/>
          <a:p>
            <a:endParaRPr lang="en-US"/>
          </a:p>
        </p:txBody>
      </p:sp>
      <p:sp>
        <p:nvSpPr>
          <p:cNvPr id="380" name="Google Shape;380;p12"/>
          <p:cNvSpPr/>
          <p:nvPr/>
        </p:nvSpPr>
        <p:spPr>
          <a:xfrm>
            <a:off x="9935324" y="1247543"/>
            <a:ext cx="7323982" cy="7623029"/>
          </a:xfrm>
          <a:custGeom>
            <a:avLst/>
            <a:gdLst/>
            <a:ahLst/>
            <a:cxnLst/>
            <a:rect l="l" t="t" r="r" b="b"/>
            <a:pathLst>
              <a:path w="1134676" h="1181007" extrusionOk="0">
                <a:moveTo>
                  <a:pt x="0" y="0"/>
                </a:moveTo>
                <a:lnTo>
                  <a:pt x="1134676" y="0"/>
                </a:lnTo>
                <a:lnTo>
                  <a:pt x="1134676" y="1181007"/>
                </a:lnTo>
                <a:lnTo>
                  <a:pt x="0" y="1181007"/>
                </a:lnTo>
                <a:close/>
              </a:path>
            </a:pathLst>
          </a:custGeom>
          <a:blipFill rotWithShape="1">
            <a:blip r:embed="rId5">
              <a:alphaModFix/>
            </a:blip>
            <a:stretch>
              <a:fillRect l="-28110" r="-28110"/>
            </a:stretch>
          </a:blipFill>
          <a:ln>
            <a:noFill/>
          </a:ln>
        </p:spPr>
        <p:txBody>
          <a:bodyPr/>
          <a:lstStyle/>
          <a:p>
            <a:endParaRPr lang="en-US"/>
          </a:p>
        </p:txBody>
      </p:sp>
      <p:sp>
        <p:nvSpPr>
          <p:cNvPr id="381" name="Google Shape;381;p12"/>
          <p:cNvSpPr txBox="1"/>
          <p:nvPr/>
        </p:nvSpPr>
        <p:spPr>
          <a:xfrm>
            <a:off x="1346382" y="3668197"/>
            <a:ext cx="4812900" cy="507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300" b="1" i="0" u="none" strike="noStrike" cap="none">
                <a:solidFill>
                  <a:srgbClr val="000000"/>
                </a:solidFill>
                <a:latin typeface="Georgia"/>
                <a:ea typeface="Georgia"/>
                <a:cs typeface="Georgia"/>
                <a:sym typeface="Georgia"/>
              </a:rPr>
              <a:t>Responsible Use</a:t>
            </a:r>
            <a:endParaRPr>
              <a:latin typeface="Georgia"/>
              <a:ea typeface="Georgia"/>
              <a:cs typeface="Georgia"/>
              <a:sym typeface="Georgia"/>
            </a:endParaRPr>
          </a:p>
        </p:txBody>
      </p:sp>
      <p:sp>
        <p:nvSpPr>
          <p:cNvPr id="382" name="Google Shape;382;p12"/>
          <p:cNvSpPr txBox="1"/>
          <p:nvPr/>
        </p:nvSpPr>
        <p:spPr>
          <a:xfrm>
            <a:off x="1510857" y="6491223"/>
            <a:ext cx="5741100" cy="507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300" b="1" i="0" u="none" strike="noStrike" cap="none">
                <a:solidFill>
                  <a:srgbClr val="024499"/>
                </a:solidFill>
                <a:latin typeface="Georgia"/>
                <a:ea typeface="Georgia"/>
                <a:cs typeface="Georgia"/>
                <a:sym typeface="Georgia"/>
              </a:rPr>
              <a:t>Uso </a:t>
            </a:r>
            <a:r>
              <a:rPr lang="en-US" sz="3300" b="1">
                <a:solidFill>
                  <a:srgbClr val="024499"/>
                </a:solidFill>
                <a:latin typeface="Georgia"/>
                <a:ea typeface="Georgia"/>
                <a:cs typeface="Georgia"/>
                <a:sym typeface="Georgia"/>
              </a:rPr>
              <a:t>Responsable</a:t>
            </a:r>
            <a:r>
              <a:rPr lang="en-US" sz="3300" b="1" i="0" u="none" strike="noStrike" cap="none">
                <a:solidFill>
                  <a:srgbClr val="024499"/>
                </a:solidFill>
                <a:latin typeface="Georgia"/>
                <a:ea typeface="Georgia"/>
                <a:cs typeface="Georgia"/>
                <a:sym typeface="Georgia"/>
              </a:rPr>
              <a:t> </a:t>
            </a:r>
            <a:endParaRPr>
              <a:latin typeface="Georgia"/>
              <a:ea typeface="Georgia"/>
              <a:cs typeface="Georgia"/>
              <a:sym typeface="Georgia"/>
            </a:endParaRPr>
          </a:p>
        </p:txBody>
      </p:sp>
      <p:sp>
        <p:nvSpPr>
          <p:cNvPr id="383" name="Google Shape;383;p12"/>
          <p:cNvSpPr txBox="1"/>
          <p:nvPr/>
        </p:nvSpPr>
        <p:spPr>
          <a:xfrm>
            <a:off x="571000" y="4378050"/>
            <a:ext cx="8998500" cy="1489500"/>
          </a:xfrm>
          <a:prstGeom prst="rect">
            <a:avLst/>
          </a:prstGeom>
          <a:noFill/>
          <a:ln>
            <a:noFill/>
          </a:ln>
        </p:spPr>
        <p:txBody>
          <a:bodyPr spcFirstLastPara="1" wrap="square" lIns="0" tIns="0" rIns="0" bIns="0" anchor="t" anchorCtr="0">
            <a:spAutoFit/>
          </a:bodyPr>
          <a:lstStyle/>
          <a:p>
            <a:pPr marL="474978" marR="0" lvl="1" indent="-237489" algn="l" rtl="0">
              <a:lnSpc>
                <a:spcPct val="170031"/>
              </a:lnSpc>
              <a:spcBef>
                <a:spcPts val="0"/>
              </a:spcBef>
              <a:spcAft>
                <a:spcPts val="0"/>
              </a:spcAft>
              <a:buClr>
                <a:srgbClr val="1D2931"/>
              </a:buClr>
              <a:buSzPts val="2199"/>
              <a:buFont typeface="Georgia"/>
              <a:buChar char="•"/>
            </a:pPr>
            <a:r>
              <a:rPr lang="en-US" sz="2199" b="1" i="0" u="none" strike="noStrike" cap="none">
                <a:solidFill>
                  <a:srgbClr val="1D2931"/>
                </a:solidFill>
                <a:latin typeface="Georgia"/>
                <a:ea typeface="Georgia"/>
                <a:cs typeface="Georgia"/>
                <a:sym typeface="Georgia"/>
              </a:rPr>
              <a:t>Excessive use is linked to negative mental health outcomes</a:t>
            </a:r>
            <a:endParaRPr>
              <a:latin typeface="Georgia"/>
              <a:ea typeface="Georgia"/>
              <a:cs typeface="Georgia"/>
              <a:sym typeface="Georgia"/>
            </a:endParaRPr>
          </a:p>
          <a:p>
            <a:pPr marL="474978" marR="0" lvl="1" indent="-237489" algn="l" rtl="0">
              <a:lnSpc>
                <a:spcPct val="170031"/>
              </a:lnSpc>
              <a:spcBef>
                <a:spcPts val="0"/>
              </a:spcBef>
              <a:spcAft>
                <a:spcPts val="0"/>
              </a:spcAft>
              <a:buClr>
                <a:srgbClr val="1D2931"/>
              </a:buClr>
              <a:buSzPts val="2199"/>
              <a:buFont typeface="Georgia"/>
              <a:buChar char="•"/>
            </a:pPr>
            <a:r>
              <a:rPr lang="en-US" sz="2199" b="1" i="0" u="none" strike="noStrike" cap="none">
                <a:solidFill>
                  <a:srgbClr val="1D2931"/>
                </a:solidFill>
                <a:latin typeface="Georgia"/>
                <a:ea typeface="Georgia"/>
                <a:cs typeface="Georgia"/>
                <a:sym typeface="Georgia"/>
              </a:rPr>
              <a:t>Gaining self-awareness about </a:t>
            </a:r>
            <a:r>
              <a:rPr lang="en-US" sz="2199" b="1" i="1" u="none" strike="noStrike" cap="none">
                <a:solidFill>
                  <a:srgbClr val="1D2931"/>
                </a:solidFill>
                <a:latin typeface="Georgia"/>
                <a:ea typeface="Georgia"/>
                <a:cs typeface="Georgia"/>
                <a:sym typeface="Georgia"/>
              </a:rPr>
              <a:t>how</a:t>
            </a:r>
            <a:r>
              <a:rPr lang="en-US" sz="2199" b="1" i="0" u="none" strike="noStrike" cap="none">
                <a:solidFill>
                  <a:srgbClr val="1D2931"/>
                </a:solidFill>
                <a:latin typeface="Georgia"/>
                <a:ea typeface="Georgia"/>
                <a:cs typeface="Georgia"/>
                <a:sym typeface="Georgia"/>
              </a:rPr>
              <a:t> we use social media can help prevent negative effects in relation to mental health</a:t>
            </a:r>
            <a:endParaRPr>
              <a:latin typeface="Georgia"/>
              <a:ea typeface="Georgia"/>
              <a:cs typeface="Georgia"/>
              <a:sym typeface="Georgia"/>
            </a:endParaRPr>
          </a:p>
        </p:txBody>
      </p:sp>
      <p:sp>
        <p:nvSpPr>
          <p:cNvPr id="384" name="Google Shape;384;p12"/>
          <p:cNvSpPr txBox="1"/>
          <p:nvPr/>
        </p:nvSpPr>
        <p:spPr>
          <a:xfrm>
            <a:off x="463600" y="6999125"/>
            <a:ext cx="9105900" cy="2640600"/>
          </a:xfrm>
          <a:prstGeom prst="rect">
            <a:avLst/>
          </a:prstGeom>
          <a:noFill/>
          <a:ln>
            <a:noFill/>
          </a:ln>
        </p:spPr>
        <p:txBody>
          <a:bodyPr spcFirstLastPara="1" wrap="square" lIns="0" tIns="0" rIns="0" bIns="0" anchor="t" anchorCtr="0">
            <a:spAutoFit/>
          </a:bodyPr>
          <a:lstStyle/>
          <a:p>
            <a:pPr marL="474979" marR="0" lvl="1" indent="-237490" algn="l" rtl="0">
              <a:lnSpc>
                <a:spcPct val="170031"/>
              </a:lnSpc>
              <a:spcBef>
                <a:spcPts val="0"/>
              </a:spcBef>
              <a:spcAft>
                <a:spcPts val="0"/>
              </a:spcAft>
              <a:buClr>
                <a:srgbClr val="024499"/>
              </a:buClr>
              <a:buSzPts val="2199"/>
              <a:buFont typeface="Georgia"/>
              <a:buChar char="•"/>
            </a:pPr>
            <a:r>
              <a:rPr lang="en-US" sz="2199" b="1" i="0" u="none" strike="noStrike" cap="none">
                <a:solidFill>
                  <a:srgbClr val="024499"/>
                </a:solidFill>
                <a:latin typeface="Georgia"/>
                <a:ea typeface="Georgia"/>
                <a:cs typeface="Georgia"/>
                <a:sym typeface="Georgia"/>
              </a:rPr>
              <a:t>El uso excesivo está relacionado con efectos negativos para la salud mental</a:t>
            </a:r>
            <a:endParaRPr>
              <a:latin typeface="Georgia"/>
              <a:ea typeface="Georgia"/>
              <a:cs typeface="Georgia"/>
              <a:sym typeface="Georgia"/>
            </a:endParaRPr>
          </a:p>
          <a:p>
            <a:pPr marL="474979" marR="0" lvl="1" indent="-237490" algn="l" rtl="0">
              <a:lnSpc>
                <a:spcPct val="170031"/>
              </a:lnSpc>
              <a:spcBef>
                <a:spcPts val="0"/>
              </a:spcBef>
              <a:spcAft>
                <a:spcPts val="0"/>
              </a:spcAft>
              <a:buClr>
                <a:srgbClr val="024499"/>
              </a:buClr>
              <a:buSzPts val="2199"/>
              <a:buFont typeface="Georgia"/>
              <a:buChar char="•"/>
            </a:pPr>
            <a:r>
              <a:rPr lang="en-US" sz="2199" b="1" i="0" u="none" strike="noStrike" cap="none">
                <a:solidFill>
                  <a:srgbClr val="024499"/>
                </a:solidFill>
                <a:latin typeface="Georgia"/>
                <a:ea typeface="Georgia"/>
                <a:cs typeface="Georgia"/>
                <a:sym typeface="Georgia"/>
              </a:rPr>
              <a:t>Tomar conciencia de cómo utilizamos las redes sociales puede ayudar a prevenir efectos negativos en relación con la salud mental</a:t>
            </a:r>
            <a:endParaRPr>
              <a:latin typeface="Georgia"/>
              <a:ea typeface="Georgia"/>
              <a:cs typeface="Georgia"/>
              <a:sym typeface="Georgia"/>
            </a:endParaRPr>
          </a:p>
        </p:txBody>
      </p:sp>
      <p:sp>
        <p:nvSpPr>
          <p:cNvPr id="385" name="Google Shape;385;p12"/>
          <p:cNvSpPr txBox="1"/>
          <p:nvPr/>
        </p:nvSpPr>
        <p:spPr>
          <a:xfrm>
            <a:off x="16056980" y="9503900"/>
            <a:ext cx="1196533" cy="20955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1400" b="0" i="0" u="none" strike="noStrike" cap="none">
                <a:solidFill>
                  <a:srgbClr val="1E64BF"/>
                </a:solidFill>
                <a:latin typeface="Arial"/>
                <a:ea typeface="Arial"/>
                <a:cs typeface="Arial"/>
                <a:sym typeface="Arial"/>
              </a:rPr>
              <a:t>Page 11</a:t>
            </a:r>
            <a:endParaRPr/>
          </a:p>
        </p:txBody>
      </p:sp>
      <p:sp>
        <p:nvSpPr>
          <p:cNvPr id="386" name="Google Shape;386;p12"/>
          <p:cNvSpPr txBox="1"/>
          <p:nvPr/>
        </p:nvSpPr>
        <p:spPr>
          <a:xfrm>
            <a:off x="1510857" y="902218"/>
            <a:ext cx="6042600" cy="2288100"/>
          </a:xfrm>
          <a:prstGeom prst="rect">
            <a:avLst/>
          </a:prstGeom>
          <a:noFill/>
          <a:ln>
            <a:noFill/>
          </a:ln>
        </p:spPr>
        <p:txBody>
          <a:bodyPr spcFirstLastPara="1" wrap="square" lIns="0" tIns="0" rIns="0" bIns="0" anchor="t" anchorCtr="0">
            <a:spAutoFit/>
          </a:bodyPr>
          <a:lstStyle/>
          <a:p>
            <a:pPr marL="0" marR="0" lvl="0" indent="0" algn="l" rtl="0">
              <a:lnSpc>
                <a:spcPct val="109987"/>
              </a:lnSpc>
              <a:spcBef>
                <a:spcPts val="0"/>
              </a:spcBef>
              <a:spcAft>
                <a:spcPts val="0"/>
              </a:spcAft>
              <a:buNone/>
            </a:pPr>
            <a:r>
              <a:rPr lang="en-US" sz="7079" i="0" u="none" strike="noStrike" cap="none">
                <a:solidFill>
                  <a:srgbClr val="000000"/>
                </a:solidFill>
                <a:latin typeface="Lobster"/>
                <a:ea typeface="Lobster"/>
                <a:cs typeface="Lobster"/>
                <a:sym typeface="Lobster"/>
              </a:rPr>
              <a:t>Conclusion</a:t>
            </a:r>
            <a:endParaRPr>
              <a:latin typeface="Lobster"/>
              <a:ea typeface="Lobster"/>
              <a:cs typeface="Lobster"/>
              <a:sym typeface="Lobster"/>
            </a:endParaRPr>
          </a:p>
          <a:p>
            <a:pPr marL="0" marR="0" lvl="0" indent="0" algn="l" rtl="0">
              <a:lnSpc>
                <a:spcPct val="109987"/>
              </a:lnSpc>
              <a:spcBef>
                <a:spcPts val="0"/>
              </a:spcBef>
              <a:spcAft>
                <a:spcPts val="0"/>
              </a:spcAft>
              <a:buNone/>
            </a:pPr>
            <a:r>
              <a:rPr lang="en-US" sz="7079" i="0" u="none" strike="noStrike" cap="none">
                <a:solidFill>
                  <a:srgbClr val="024499"/>
                </a:solidFill>
                <a:latin typeface="Lobster"/>
                <a:ea typeface="Lobster"/>
                <a:cs typeface="Lobster"/>
                <a:sym typeface="Lobster"/>
              </a:rPr>
              <a:t>Conclusión</a:t>
            </a:r>
            <a:endParaRPr>
              <a:latin typeface="Lobster"/>
              <a:ea typeface="Lobster"/>
              <a:cs typeface="Lobster"/>
              <a:sym typeface="Lobste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FEF8"/>
            </a:gs>
            <a:gs pos="100000">
              <a:srgbClr val="D9EAFF"/>
            </a:gs>
          </a:gsLst>
          <a:lin ang="2700000" scaled="0"/>
        </a:gradFill>
        <a:effectLst/>
      </p:bgPr>
    </p:bg>
    <p:spTree>
      <p:nvGrpSpPr>
        <p:cNvPr id="1" name="Shape 390"/>
        <p:cNvGrpSpPr/>
        <p:nvPr/>
      </p:nvGrpSpPr>
      <p:grpSpPr>
        <a:xfrm>
          <a:off x="0" y="0"/>
          <a:ext cx="0" cy="0"/>
          <a:chOff x="0" y="0"/>
          <a:chExt cx="0" cy="0"/>
        </a:xfrm>
      </p:grpSpPr>
      <p:sp>
        <p:nvSpPr>
          <p:cNvPr id="391" name="Google Shape;391;p13"/>
          <p:cNvSpPr txBox="1"/>
          <p:nvPr/>
        </p:nvSpPr>
        <p:spPr>
          <a:xfrm>
            <a:off x="1908493" y="496509"/>
            <a:ext cx="14471100" cy="1611000"/>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10466" i="0" u="none" strike="noStrike" cap="none">
                <a:solidFill>
                  <a:srgbClr val="024499"/>
                </a:solidFill>
                <a:latin typeface="Lobster"/>
                <a:ea typeface="Lobster"/>
                <a:cs typeface="Lobster"/>
                <a:sym typeface="Lobster"/>
              </a:rPr>
              <a:t>References</a:t>
            </a:r>
            <a:r>
              <a:rPr lang="en-US" sz="10466" i="0" u="none" strike="noStrike" cap="none">
                <a:solidFill>
                  <a:srgbClr val="000000"/>
                </a:solidFill>
                <a:latin typeface="Lobster"/>
                <a:ea typeface="Lobster"/>
                <a:cs typeface="Lobster"/>
                <a:sym typeface="Lobster"/>
              </a:rPr>
              <a:t>/</a:t>
            </a:r>
            <a:r>
              <a:rPr lang="en-US" sz="10466" i="0" u="none" strike="noStrike" cap="none">
                <a:solidFill>
                  <a:srgbClr val="6DAEFB"/>
                </a:solidFill>
                <a:latin typeface="Lobster"/>
                <a:ea typeface="Lobster"/>
                <a:cs typeface="Lobster"/>
                <a:sym typeface="Lobster"/>
              </a:rPr>
              <a:t>Referencias</a:t>
            </a:r>
            <a:endParaRPr>
              <a:latin typeface="Lobster"/>
              <a:ea typeface="Lobster"/>
              <a:cs typeface="Lobster"/>
              <a:sym typeface="Lobster"/>
            </a:endParaRPr>
          </a:p>
        </p:txBody>
      </p:sp>
      <p:sp>
        <p:nvSpPr>
          <p:cNvPr id="392" name="Google Shape;392;p13"/>
          <p:cNvSpPr txBox="1"/>
          <p:nvPr/>
        </p:nvSpPr>
        <p:spPr>
          <a:xfrm>
            <a:off x="1421153" y="2254799"/>
            <a:ext cx="15445800" cy="8032200"/>
          </a:xfrm>
          <a:prstGeom prst="rect">
            <a:avLst/>
          </a:prstGeom>
          <a:noFill/>
          <a:ln>
            <a:noFill/>
          </a:ln>
        </p:spPr>
        <p:txBody>
          <a:bodyPr spcFirstLastPara="1" wrap="square" lIns="0" tIns="0" rIns="0" bIns="0" anchor="t" anchorCtr="0">
            <a:spAutoFit/>
          </a:bodyPr>
          <a:lstStyle/>
          <a:p>
            <a:pPr marL="0" marR="0" lvl="0" indent="0" algn="just" rtl="0">
              <a:lnSpc>
                <a:spcPct val="119958"/>
              </a:lnSpc>
              <a:spcBef>
                <a:spcPts val="0"/>
              </a:spcBef>
              <a:spcAft>
                <a:spcPts val="0"/>
              </a:spcAft>
              <a:buNone/>
            </a:pPr>
            <a:r>
              <a:rPr lang="en-US" sz="2300" i="0" u="none" strike="noStrike" cap="none">
                <a:solidFill>
                  <a:srgbClr val="000000"/>
                </a:solidFill>
                <a:latin typeface="Georgia"/>
                <a:ea typeface="Georgia"/>
                <a:cs typeface="Georgia"/>
                <a:sym typeface="Georgia"/>
              </a:rPr>
              <a:t>American College of Pediatricians. (2025). Media use and screen time - its impact on children, adolescents,     and families. https://acpeds.org/media-use-and-screen-time-its-impact-on-children-adolescents-and-families/</a:t>
            </a:r>
            <a:endParaRPr sz="1300">
              <a:latin typeface="Georgia"/>
              <a:ea typeface="Georgia"/>
              <a:cs typeface="Georgia"/>
              <a:sym typeface="Georgia"/>
            </a:endParaRPr>
          </a:p>
          <a:p>
            <a:pPr marL="0" marR="0" lvl="0" indent="0" algn="just" rtl="0">
              <a:lnSpc>
                <a:spcPct val="119958"/>
              </a:lnSpc>
              <a:spcBef>
                <a:spcPts val="0"/>
              </a:spcBef>
              <a:spcAft>
                <a:spcPts val="0"/>
              </a:spcAft>
              <a:buNone/>
            </a:pPr>
            <a:endParaRPr sz="2300" i="0" u="none" strike="noStrike" cap="none">
              <a:solidFill>
                <a:srgbClr val="000000"/>
              </a:solidFill>
              <a:latin typeface="Georgia"/>
              <a:ea typeface="Georgia"/>
              <a:cs typeface="Georgia"/>
              <a:sym typeface="Georgia"/>
            </a:endParaRPr>
          </a:p>
          <a:p>
            <a:pPr marL="0" marR="0" lvl="0" indent="0" algn="just" rtl="0">
              <a:lnSpc>
                <a:spcPct val="119958"/>
              </a:lnSpc>
              <a:spcBef>
                <a:spcPts val="0"/>
              </a:spcBef>
              <a:spcAft>
                <a:spcPts val="0"/>
              </a:spcAft>
              <a:buNone/>
            </a:pPr>
            <a:r>
              <a:rPr lang="en-US" sz="2300" i="0" u="none" strike="noStrike" cap="none">
                <a:solidFill>
                  <a:srgbClr val="000000"/>
                </a:solidFill>
                <a:latin typeface="Georgia"/>
                <a:ea typeface="Georgia"/>
                <a:cs typeface="Georgia"/>
                <a:sym typeface="Georgia"/>
              </a:rPr>
              <a:t>Bozzola, E., Spina, G., Agostiniani, R., Barni, S., Russo, R., Scarpato, E., Di Mauro, A., Di Stefano, A. V., Caruso, C., Corsello, G., &amp; Staiano, A. (2022). The Use of Social Media in Children and Adolescents: Scoping Review on the Potential Risks. International journal of environmental research and public health, 19(16), 9960. https://doi.org/10.3390/ijerph19169960</a:t>
            </a:r>
            <a:endParaRPr sz="1300">
              <a:latin typeface="Georgia"/>
              <a:ea typeface="Georgia"/>
              <a:cs typeface="Georgia"/>
              <a:sym typeface="Georgia"/>
            </a:endParaRPr>
          </a:p>
          <a:p>
            <a:pPr marL="0" marR="0" lvl="0" indent="0" algn="just" rtl="0">
              <a:lnSpc>
                <a:spcPct val="119958"/>
              </a:lnSpc>
              <a:spcBef>
                <a:spcPts val="0"/>
              </a:spcBef>
              <a:spcAft>
                <a:spcPts val="0"/>
              </a:spcAft>
              <a:buNone/>
            </a:pPr>
            <a:endParaRPr sz="2300" i="0" u="none" strike="noStrike" cap="none">
              <a:solidFill>
                <a:srgbClr val="000000"/>
              </a:solidFill>
              <a:latin typeface="Georgia"/>
              <a:ea typeface="Georgia"/>
              <a:cs typeface="Georgia"/>
              <a:sym typeface="Georgia"/>
            </a:endParaRPr>
          </a:p>
          <a:p>
            <a:pPr marL="0" marR="0" lvl="0" indent="0" algn="just" rtl="0">
              <a:lnSpc>
                <a:spcPct val="119958"/>
              </a:lnSpc>
              <a:spcBef>
                <a:spcPts val="0"/>
              </a:spcBef>
              <a:spcAft>
                <a:spcPts val="0"/>
              </a:spcAft>
              <a:buNone/>
            </a:pPr>
            <a:r>
              <a:rPr lang="en-US" sz="2300" i="0" u="none" strike="noStrike" cap="none">
                <a:solidFill>
                  <a:srgbClr val="000000"/>
                </a:solidFill>
                <a:latin typeface="Georgia"/>
                <a:ea typeface="Georgia"/>
                <a:cs typeface="Georgia"/>
                <a:sym typeface="Georgia"/>
              </a:rPr>
              <a:t>Elkatmış M. (2024). Examination of social media usage habits of generation Z. Frontiers in psychology, 15, 1370823. https://doi.org/10.3389/fpsyg.2024.1370823</a:t>
            </a:r>
            <a:endParaRPr sz="1300">
              <a:latin typeface="Georgia"/>
              <a:ea typeface="Georgia"/>
              <a:cs typeface="Georgia"/>
              <a:sym typeface="Georgia"/>
            </a:endParaRPr>
          </a:p>
          <a:p>
            <a:pPr marL="0" marR="0" lvl="0" indent="0" algn="just" rtl="0">
              <a:lnSpc>
                <a:spcPct val="119958"/>
              </a:lnSpc>
              <a:spcBef>
                <a:spcPts val="0"/>
              </a:spcBef>
              <a:spcAft>
                <a:spcPts val="0"/>
              </a:spcAft>
              <a:buNone/>
            </a:pPr>
            <a:endParaRPr sz="2300" i="0" u="none" strike="noStrike" cap="none">
              <a:solidFill>
                <a:srgbClr val="000000"/>
              </a:solidFill>
              <a:latin typeface="Georgia"/>
              <a:ea typeface="Georgia"/>
              <a:cs typeface="Georgia"/>
              <a:sym typeface="Georgia"/>
            </a:endParaRPr>
          </a:p>
          <a:p>
            <a:pPr marL="0" marR="0" lvl="0" indent="0" algn="just" rtl="0">
              <a:lnSpc>
                <a:spcPct val="119958"/>
              </a:lnSpc>
              <a:spcBef>
                <a:spcPts val="0"/>
              </a:spcBef>
              <a:spcAft>
                <a:spcPts val="0"/>
              </a:spcAft>
              <a:buNone/>
            </a:pPr>
            <a:r>
              <a:rPr lang="en-US" sz="2300" i="0" u="none" strike="noStrike" cap="none">
                <a:solidFill>
                  <a:srgbClr val="000000"/>
                </a:solidFill>
                <a:latin typeface="Georgia"/>
                <a:ea typeface="Georgia"/>
                <a:cs typeface="Georgia"/>
                <a:sym typeface="Georgia"/>
              </a:rPr>
              <a:t>Faverio, Michelle. (2024). Teens, Social Media, and Technology 2024. Pew Research Center. https://www.pewresearch.org/internet/2024/12/12/teens-social-media-and-technology-2024/</a:t>
            </a:r>
            <a:endParaRPr sz="1300">
              <a:latin typeface="Georgia"/>
              <a:ea typeface="Georgia"/>
              <a:cs typeface="Georgia"/>
              <a:sym typeface="Georgia"/>
            </a:endParaRPr>
          </a:p>
          <a:p>
            <a:pPr marL="0" marR="0" lvl="0" indent="0" algn="just" rtl="0">
              <a:lnSpc>
                <a:spcPct val="119958"/>
              </a:lnSpc>
              <a:spcBef>
                <a:spcPts val="0"/>
              </a:spcBef>
              <a:spcAft>
                <a:spcPts val="0"/>
              </a:spcAft>
              <a:buNone/>
            </a:pPr>
            <a:endParaRPr sz="2300" i="0" u="none" strike="noStrike" cap="none">
              <a:solidFill>
                <a:srgbClr val="000000"/>
              </a:solidFill>
              <a:latin typeface="Georgia"/>
              <a:ea typeface="Georgia"/>
              <a:cs typeface="Georgia"/>
              <a:sym typeface="Georgia"/>
            </a:endParaRPr>
          </a:p>
          <a:p>
            <a:pPr marL="0" marR="0" lvl="0" indent="0" algn="just" rtl="0">
              <a:lnSpc>
                <a:spcPct val="119958"/>
              </a:lnSpc>
              <a:spcBef>
                <a:spcPts val="0"/>
              </a:spcBef>
              <a:spcAft>
                <a:spcPts val="0"/>
              </a:spcAft>
              <a:buNone/>
            </a:pPr>
            <a:r>
              <a:rPr lang="en-US" sz="2300" i="0" u="none" strike="noStrike" cap="none">
                <a:solidFill>
                  <a:srgbClr val="000000"/>
                </a:solidFill>
                <a:latin typeface="Georgia"/>
                <a:ea typeface="Georgia"/>
                <a:cs typeface="Georgia"/>
                <a:sym typeface="Georgia"/>
              </a:rPr>
              <a:t>González-Padilla, D. A., &amp; Tortolero-Blanco, L. (2020). Social media influence in the COVID-19 Pandemic. International braz j urol : official journal of the Brazilian Society of Urology, 46(suppl.1), 120–124. https://doi.org/10.1590/S1677-5538.IBJU.2020.S121</a:t>
            </a:r>
            <a:endParaRPr sz="1300">
              <a:latin typeface="Georgia"/>
              <a:ea typeface="Georgia"/>
              <a:cs typeface="Georgia"/>
              <a:sym typeface="Georgia"/>
            </a:endParaRPr>
          </a:p>
          <a:p>
            <a:pPr marL="0" marR="0" lvl="0" indent="0" algn="l" rtl="0">
              <a:lnSpc>
                <a:spcPct val="119958"/>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19958"/>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EF8"/>
            </a:gs>
            <a:gs pos="100000">
              <a:srgbClr val="D9EAFF"/>
            </a:gs>
          </a:gsLst>
          <a:path path="circle">
            <a:fillToRect r="100000" b="100000"/>
          </a:path>
          <a:tileRect l="-100000" t="-100000"/>
        </a:gradFill>
        <a:effectLst/>
      </p:bgPr>
    </p:bg>
    <p:spTree>
      <p:nvGrpSpPr>
        <p:cNvPr id="1" name="Shape 125"/>
        <p:cNvGrpSpPr/>
        <p:nvPr/>
      </p:nvGrpSpPr>
      <p:grpSpPr>
        <a:xfrm>
          <a:off x="0" y="0"/>
          <a:ext cx="0" cy="0"/>
          <a:chOff x="0" y="0"/>
          <a:chExt cx="0" cy="0"/>
        </a:xfrm>
      </p:grpSpPr>
      <p:sp>
        <p:nvSpPr>
          <p:cNvPr id="126" name="Google Shape;126;p2"/>
          <p:cNvSpPr txBox="1"/>
          <p:nvPr/>
        </p:nvSpPr>
        <p:spPr>
          <a:xfrm>
            <a:off x="1869000" y="946075"/>
            <a:ext cx="6010800" cy="1237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40" i="0" u="none" strike="noStrike" cap="none">
                <a:solidFill>
                  <a:srgbClr val="000000"/>
                </a:solidFill>
                <a:latin typeface="Lobster"/>
                <a:ea typeface="Lobster"/>
                <a:cs typeface="Lobster"/>
                <a:sym typeface="Lobster"/>
              </a:rPr>
              <a:t>Objectives</a:t>
            </a:r>
            <a:endParaRPr>
              <a:latin typeface="Lobster"/>
              <a:ea typeface="Lobster"/>
              <a:cs typeface="Lobster"/>
              <a:sym typeface="Lobster"/>
            </a:endParaRPr>
          </a:p>
        </p:txBody>
      </p:sp>
      <p:sp>
        <p:nvSpPr>
          <p:cNvPr id="127" name="Google Shape;127;p2"/>
          <p:cNvSpPr txBox="1"/>
          <p:nvPr/>
        </p:nvSpPr>
        <p:spPr>
          <a:xfrm>
            <a:off x="10660800" y="873000"/>
            <a:ext cx="66711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i="0" u="none" strike="noStrike" cap="none">
                <a:solidFill>
                  <a:srgbClr val="024499"/>
                </a:solidFill>
                <a:latin typeface="Lobster"/>
                <a:ea typeface="Lobster"/>
                <a:cs typeface="Lobster"/>
                <a:sym typeface="Lobster"/>
              </a:rPr>
              <a:t>Objetivos</a:t>
            </a:r>
            <a:endParaRPr sz="8000">
              <a:latin typeface="Lobster"/>
              <a:ea typeface="Lobster"/>
              <a:cs typeface="Lobster"/>
              <a:sym typeface="Lobster"/>
            </a:endParaRPr>
          </a:p>
        </p:txBody>
      </p:sp>
      <p:sp>
        <p:nvSpPr>
          <p:cNvPr id="128" name="Google Shape;128;p2"/>
          <p:cNvSpPr txBox="1"/>
          <p:nvPr/>
        </p:nvSpPr>
        <p:spPr>
          <a:xfrm>
            <a:off x="1106237" y="2662119"/>
            <a:ext cx="7208700" cy="5928300"/>
          </a:xfrm>
          <a:prstGeom prst="rect">
            <a:avLst/>
          </a:prstGeom>
          <a:noFill/>
          <a:ln>
            <a:noFill/>
          </a:ln>
        </p:spPr>
        <p:txBody>
          <a:bodyPr spcFirstLastPara="1" wrap="square" lIns="0" tIns="0" rIns="0" bIns="0" anchor="t" anchorCtr="0">
            <a:spAutoFit/>
          </a:bodyPr>
          <a:lstStyle/>
          <a:p>
            <a:pPr marL="723196" marR="0" lvl="1" indent="-361598" algn="ctr" rtl="0">
              <a:lnSpc>
                <a:spcPct val="150000"/>
              </a:lnSpc>
              <a:spcBef>
                <a:spcPts val="0"/>
              </a:spcBef>
              <a:spcAft>
                <a:spcPts val="0"/>
              </a:spcAft>
              <a:buClr>
                <a:srgbClr val="000000"/>
              </a:buClr>
              <a:buSzPts val="3349"/>
              <a:buFont typeface="Georgia"/>
              <a:buChar char="•"/>
            </a:pPr>
            <a:r>
              <a:rPr lang="en-US" sz="3349" i="0" u="none" strike="noStrike" cap="none">
                <a:solidFill>
                  <a:srgbClr val="000000"/>
                </a:solidFill>
                <a:latin typeface="Georgia"/>
                <a:ea typeface="Georgia"/>
                <a:cs typeface="Georgia"/>
                <a:sym typeface="Georgia"/>
              </a:rPr>
              <a:t>Introduction</a:t>
            </a:r>
            <a:endParaRPr>
              <a:latin typeface="Georgia"/>
              <a:ea typeface="Georgia"/>
              <a:cs typeface="Georgia"/>
              <a:sym typeface="Georgia"/>
            </a:endParaRPr>
          </a:p>
          <a:p>
            <a:pPr marL="723196" marR="0" lvl="1" indent="-361598" algn="ctr" rtl="0">
              <a:lnSpc>
                <a:spcPct val="150000"/>
              </a:lnSpc>
              <a:spcBef>
                <a:spcPts val="0"/>
              </a:spcBef>
              <a:spcAft>
                <a:spcPts val="0"/>
              </a:spcAft>
              <a:buClr>
                <a:srgbClr val="000000"/>
              </a:buClr>
              <a:buSzPts val="3349"/>
              <a:buFont typeface="Georgia"/>
              <a:buChar char="•"/>
            </a:pPr>
            <a:r>
              <a:rPr lang="en-US" sz="3349" i="0" u="none" strike="noStrike" cap="none">
                <a:solidFill>
                  <a:srgbClr val="000000"/>
                </a:solidFill>
                <a:latin typeface="Georgia"/>
                <a:ea typeface="Georgia"/>
                <a:cs typeface="Georgia"/>
                <a:sym typeface="Georgia"/>
              </a:rPr>
              <a:t>The Impact of COVID-19</a:t>
            </a:r>
            <a:endParaRPr>
              <a:latin typeface="Georgia"/>
              <a:ea typeface="Georgia"/>
              <a:cs typeface="Georgia"/>
              <a:sym typeface="Georgia"/>
            </a:endParaRPr>
          </a:p>
          <a:p>
            <a:pPr marL="723196" marR="0" lvl="1" indent="-361598" algn="ctr" rtl="0">
              <a:lnSpc>
                <a:spcPct val="150000"/>
              </a:lnSpc>
              <a:spcBef>
                <a:spcPts val="0"/>
              </a:spcBef>
              <a:spcAft>
                <a:spcPts val="0"/>
              </a:spcAft>
              <a:buClr>
                <a:srgbClr val="000000"/>
              </a:buClr>
              <a:buSzPts val="3349"/>
              <a:buFont typeface="Georgia"/>
              <a:buChar char="•"/>
            </a:pPr>
            <a:r>
              <a:rPr lang="en-US" sz="3349" i="0" u="none" strike="noStrike" cap="none">
                <a:solidFill>
                  <a:srgbClr val="000000"/>
                </a:solidFill>
                <a:latin typeface="Georgia"/>
                <a:ea typeface="Georgia"/>
                <a:cs typeface="Georgia"/>
                <a:sym typeface="Georgia"/>
              </a:rPr>
              <a:t>Rise of Social Media Use</a:t>
            </a:r>
            <a:endParaRPr>
              <a:latin typeface="Georgia"/>
              <a:ea typeface="Georgia"/>
              <a:cs typeface="Georgia"/>
              <a:sym typeface="Georgia"/>
            </a:endParaRPr>
          </a:p>
          <a:p>
            <a:pPr marL="723196" marR="0" lvl="1" indent="-361598" algn="ctr" rtl="0">
              <a:lnSpc>
                <a:spcPct val="150000"/>
              </a:lnSpc>
              <a:spcBef>
                <a:spcPts val="0"/>
              </a:spcBef>
              <a:spcAft>
                <a:spcPts val="0"/>
              </a:spcAft>
              <a:buClr>
                <a:srgbClr val="000000"/>
              </a:buClr>
              <a:buSzPts val="3349"/>
              <a:buFont typeface="Georgia"/>
              <a:buChar char="•"/>
            </a:pPr>
            <a:r>
              <a:rPr lang="en-US" sz="3349" i="0" u="none" strike="noStrike" cap="none">
                <a:solidFill>
                  <a:srgbClr val="000000"/>
                </a:solidFill>
                <a:latin typeface="Georgia"/>
                <a:ea typeface="Georgia"/>
                <a:cs typeface="Georgia"/>
                <a:sym typeface="Georgia"/>
              </a:rPr>
              <a:t>Positive/Negative Effects</a:t>
            </a:r>
            <a:endParaRPr>
              <a:latin typeface="Georgia"/>
              <a:ea typeface="Georgia"/>
              <a:cs typeface="Georgia"/>
              <a:sym typeface="Georgia"/>
            </a:endParaRPr>
          </a:p>
          <a:p>
            <a:pPr marL="723196" marR="0" lvl="1" indent="-361598" algn="ctr" rtl="0">
              <a:lnSpc>
                <a:spcPct val="150000"/>
              </a:lnSpc>
              <a:spcBef>
                <a:spcPts val="0"/>
              </a:spcBef>
              <a:spcAft>
                <a:spcPts val="0"/>
              </a:spcAft>
              <a:buClr>
                <a:srgbClr val="000000"/>
              </a:buClr>
              <a:buSzPts val="3349"/>
              <a:buFont typeface="Georgia"/>
              <a:buChar char="•"/>
            </a:pPr>
            <a:r>
              <a:rPr lang="en-US" sz="3349" i="0" u="none" strike="noStrike" cap="none">
                <a:solidFill>
                  <a:srgbClr val="000000"/>
                </a:solidFill>
                <a:latin typeface="Georgia"/>
                <a:ea typeface="Georgia"/>
                <a:cs typeface="Georgia"/>
                <a:sym typeface="Georgia"/>
              </a:rPr>
              <a:t>Psychological Mechanisms</a:t>
            </a:r>
            <a:endParaRPr>
              <a:latin typeface="Georgia"/>
              <a:ea typeface="Georgia"/>
              <a:cs typeface="Georgia"/>
              <a:sym typeface="Georgia"/>
            </a:endParaRPr>
          </a:p>
          <a:p>
            <a:pPr marL="723196" marR="0" lvl="1" indent="-361598" algn="ctr" rtl="0">
              <a:lnSpc>
                <a:spcPct val="150000"/>
              </a:lnSpc>
              <a:spcBef>
                <a:spcPts val="0"/>
              </a:spcBef>
              <a:spcAft>
                <a:spcPts val="0"/>
              </a:spcAft>
              <a:buClr>
                <a:srgbClr val="000000"/>
              </a:buClr>
              <a:buSzPts val="3349"/>
              <a:buFont typeface="Georgia"/>
              <a:buChar char="•"/>
            </a:pPr>
            <a:r>
              <a:rPr lang="en-US" sz="3349" i="0" u="none" strike="noStrike" cap="none">
                <a:solidFill>
                  <a:srgbClr val="000000"/>
                </a:solidFill>
                <a:latin typeface="Georgia"/>
                <a:ea typeface="Georgia"/>
                <a:cs typeface="Georgia"/>
                <a:sym typeface="Georgia"/>
              </a:rPr>
              <a:t>Building Healthy Habits</a:t>
            </a:r>
            <a:endParaRPr>
              <a:latin typeface="Georgia"/>
              <a:ea typeface="Georgia"/>
              <a:cs typeface="Georgia"/>
              <a:sym typeface="Georgia"/>
            </a:endParaRPr>
          </a:p>
          <a:p>
            <a:pPr marL="723196" marR="0" lvl="1" indent="-361598" algn="ctr" rtl="0">
              <a:lnSpc>
                <a:spcPct val="150000"/>
              </a:lnSpc>
              <a:spcBef>
                <a:spcPts val="0"/>
              </a:spcBef>
              <a:spcAft>
                <a:spcPts val="0"/>
              </a:spcAft>
              <a:buClr>
                <a:srgbClr val="000000"/>
              </a:buClr>
              <a:buSzPts val="3349"/>
              <a:buFont typeface="Georgia"/>
              <a:buChar char="•"/>
            </a:pPr>
            <a:r>
              <a:rPr lang="en-US" sz="3349" i="0" u="none" strike="noStrike" cap="none">
                <a:solidFill>
                  <a:srgbClr val="000000"/>
                </a:solidFill>
                <a:latin typeface="Georgia"/>
                <a:ea typeface="Georgia"/>
                <a:cs typeface="Georgia"/>
                <a:sym typeface="Georgia"/>
              </a:rPr>
              <a:t>Conclusion</a:t>
            </a:r>
            <a:endParaRPr>
              <a:latin typeface="Georgia"/>
              <a:ea typeface="Georgia"/>
              <a:cs typeface="Georgia"/>
              <a:sym typeface="Georgia"/>
            </a:endParaRPr>
          </a:p>
          <a:p>
            <a:pPr marL="723196" marR="0" lvl="1" indent="-361598" algn="ctr" rtl="0">
              <a:lnSpc>
                <a:spcPct val="150000"/>
              </a:lnSpc>
              <a:spcBef>
                <a:spcPts val="0"/>
              </a:spcBef>
              <a:spcAft>
                <a:spcPts val="0"/>
              </a:spcAft>
              <a:buClr>
                <a:srgbClr val="000000"/>
              </a:buClr>
              <a:buSzPts val="3349"/>
              <a:buFont typeface="Georgia"/>
              <a:buChar char="•"/>
            </a:pPr>
            <a:r>
              <a:rPr lang="en-US" sz="3349" i="0" u="none" strike="noStrike" cap="none">
                <a:solidFill>
                  <a:srgbClr val="000000"/>
                </a:solidFill>
                <a:latin typeface="Georgia"/>
                <a:ea typeface="Georgia"/>
                <a:cs typeface="Georgia"/>
                <a:sym typeface="Georgia"/>
              </a:rPr>
              <a:t>Resources</a:t>
            </a:r>
            <a:endParaRPr>
              <a:latin typeface="Georgia"/>
              <a:ea typeface="Georgia"/>
              <a:cs typeface="Georgia"/>
              <a:sym typeface="Georgia"/>
            </a:endParaRPr>
          </a:p>
        </p:txBody>
      </p:sp>
      <p:sp>
        <p:nvSpPr>
          <p:cNvPr id="129" name="Google Shape;129;p2"/>
          <p:cNvSpPr txBox="1"/>
          <p:nvPr/>
        </p:nvSpPr>
        <p:spPr>
          <a:xfrm>
            <a:off x="9881999" y="2520403"/>
            <a:ext cx="7449900" cy="6721500"/>
          </a:xfrm>
          <a:prstGeom prst="rect">
            <a:avLst/>
          </a:prstGeom>
          <a:noFill/>
          <a:ln>
            <a:noFill/>
          </a:ln>
        </p:spPr>
        <p:txBody>
          <a:bodyPr spcFirstLastPara="1" wrap="square" lIns="0" tIns="0" rIns="0" bIns="0" anchor="t" anchorCtr="0">
            <a:spAutoFit/>
          </a:bodyPr>
          <a:lstStyle/>
          <a:p>
            <a:pPr marL="725424" marR="0" lvl="1" indent="-362712" algn="ctr" rtl="0">
              <a:lnSpc>
                <a:spcPct val="150000"/>
              </a:lnSpc>
              <a:spcBef>
                <a:spcPts val="0"/>
              </a:spcBef>
              <a:spcAft>
                <a:spcPts val="0"/>
              </a:spcAft>
              <a:buClr>
                <a:srgbClr val="024499"/>
              </a:buClr>
              <a:buSzPts val="3359"/>
              <a:buFont typeface="Georgia"/>
              <a:buChar char="•"/>
            </a:pPr>
            <a:r>
              <a:rPr lang="en-US" sz="3359" i="0" u="none" strike="noStrike" cap="none">
                <a:solidFill>
                  <a:srgbClr val="024499"/>
                </a:solidFill>
                <a:latin typeface="Georgia"/>
                <a:ea typeface="Georgia"/>
                <a:cs typeface="Georgia"/>
                <a:sym typeface="Georgia"/>
              </a:rPr>
              <a:t>Introducción</a:t>
            </a:r>
            <a:endParaRPr>
              <a:latin typeface="Georgia"/>
              <a:ea typeface="Georgia"/>
              <a:cs typeface="Georgia"/>
              <a:sym typeface="Georgia"/>
            </a:endParaRPr>
          </a:p>
          <a:p>
            <a:pPr marL="725424" marR="0" lvl="1" indent="-362712" algn="ctr" rtl="0">
              <a:lnSpc>
                <a:spcPct val="150000"/>
              </a:lnSpc>
              <a:spcBef>
                <a:spcPts val="0"/>
              </a:spcBef>
              <a:spcAft>
                <a:spcPts val="0"/>
              </a:spcAft>
              <a:buClr>
                <a:srgbClr val="024499"/>
              </a:buClr>
              <a:buSzPts val="3359"/>
              <a:buFont typeface="Georgia"/>
              <a:buChar char="•"/>
            </a:pPr>
            <a:r>
              <a:rPr lang="en-US" sz="3359" i="0" u="none" strike="noStrike" cap="none">
                <a:solidFill>
                  <a:srgbClr val="024499"/>
                </a:solidFill>
                <a:latin typeface="Georgia"/>
                <a:ea typeface="Georgia"/>
                <a:cs typeface="Georgia"/>
                <a:sym typeface="Georgia"/>
              </a:rPr>
              <a:t>El Impacto </a:t>
            </a:r>
            <a:r>
              <a:rPr lang="en-US" sz="3359">
                <a:solidFill>
                  <a:srgbClr val="024499"/>
                </a:solidFill>
                <a:latin typeface="Georgia"/>
                <a:ea typeface="Georgia"/>
                <a:cs typeface="Georgia"/>
                <a:sym typeface="Georgia"/>
              </a:rPr>
              <a:t>D</a:t>
            </a:r>
            <a:r>
              <a:rPr lang="en-US" sz="3359" i="0" u="none" strike="noStrike" cap="none">
                <a:solidFill>
                  <a:srgbClr val="024499"/>
                </a:solidFill>
                <a:latin typeface="Georgia"/>
                <a:ea typeface="Georgia"/>
                <a:cs typeface="Georgia"/>
                <a:sym typeface="Georgia"/>
              </a:rPr>
              <a:t>e </a:t>
            </a:r>
            <a:r>
              <a:rPr lang="en-US" sz="3359">
                <a:solidFill>
                  <a:srgbClr val="024499"/>
                </a:solidFill>
                <a:latin typeface="Georgia"/>
                <a:ea typeface="Georgia"/>
                <a:cs typeface="Georgia"/>
                <a:sym typeface="Georgia"/>
              </a:rPr>
              <a:t>E</a:t>
            </a:r>
            <a:r>
              <a:rPr lang="en-US" sz="3359" i="0" u="none" strike="noStrike" cap="none">
                <a:solidFill>
                  <a:srgbClr val="024499"/>
                </a:solidFill>
                <a:latin typeface="Georgia"/>
                <a:ea typeface="Georgia"/>
                <a:cs typeface="Georgia"/>
                <a:sym typeface="Georgia"/>
              </a:rPr>
              <a:t>l Coronavirus</a:t>
            </a:r>
            <a:endParaRPr>
              <a:latin typeface="Georgia"/>
              <a:ea typeface="Georgia"/>
              <a:cs typeface="Georgia"/>
              <a:sym typeface="Georgia"/>
            </a:endParaRPr>
          </a:p>
          <a:p>
            <a:pPr marL="725424" marR="0" lvl="1" indent="-362712" algn="ctr" rtl="0">
              <a:lnSpc>
                <a:spcPct val="150000"/>
              </a:lnSpc>
              <a:spcBef>
                <a:spcPts val="0"/>
              </a:spcBef>
              <a:spcAft>
                <a:spcPts val="0"/>
              </a:spcAft>
              <a:buClr>
                <a:srgbClr val="024499"/>
              </a:buClr>
              <a:buSzPts val="3359"/>
              <a:buFont typeface="Georgia"/>
              <a:buChar char="•"/>
            </a:pPr>
            <a:r>
              <a:rPr lang="en-US" sz="3359" i="0" u="none" strike="noStrike" cap="none">
                <a:solidFill>
                  <a:srgbClr val="024499"/>
                </a:solidFill>
                <a:latin typeface="Georgia"/>
                <a:ea typeface="Georgia"/>
                <a:cs typeface="Georgia"/>
                <a:sym typeface="Georgia"/>
              </a:rPr>
              <a:t>Aumento Del Uso De Las Redes Sociales</a:t>
            </a:r>
            <a:endParaRPr>
              <a:latin typeface="Georgia"/>
              <a:ea typeface="Georgia"/>
              <a:cs typeface="Georgia"/>
              <a:sym typeface="Georgia"/>
            </a:endParaRPr>
          </a:p>
          <a:p>
            <a:pPr marL="725424" marR="0" lvl="1" indent="-362712" algn="ctr" rtl="0">
              <a:lnSpc>
                <a:spcPct val="150000"/>
              </a:lnSpc>
              <a:spcBef>
                <a:spcPts val="0"/>
              </a:spcBef>
              <a:spcAft>
                <a:spcPts val="0"/>
              </a:spcAft>
              <a:buClr>
                <a:srgbClr val="024499"/>
              </a:buClr>
              <a:buSzPts val="3359"/>
              <a:buFont typeface="Georgia"/>
              <a:buChar char="•"/>
            </a:pPr>
            <a:r>
              <a:rPr lang="en-US" sz="3359" i="0" u="none" strike="noStrike" cap="none">
                <a:solidFill>
                  <a:srgbClr val="024499"/>
                </a:solidFill>
                <a:latin typeface="Georgia"/>
                <a:ea typeface="Georgia"/>
                <a:cs typeface="Georgia"/>
                <a:sym typeface="Georgia"/>
              </a:rPr>
              <a:t>Efectos Positivos/Negativos</a:t>
            </a:r>
            <a:endParaRPr>
              <a:latin typeface="Georgia"/>
              <a:ea typeface="Georgia"/>
              <a:cs typeface="Georgia"/>
              <a:sym typeface="Georgia"/>
            </a:endParaRPr>
          </a:p>
          <a:p>
            <a:pPr marL="725424" marR="0" lvl="1" indent="-362712" algn="ctr" rtl="0">
              <a:lnSpc>
                <a:spcPct val="150000"/>
              </a:lnSpc>
              <a:spcBef>
                <a:spcPts val="0"/>
              </a:spcBef>
              <a:spcAft>
                <a:spcPts val="0"/>
              </a:spcAft>
              <a:buClr>
                <a:srgbClr val="024499"/>
              </a:buClr>
              <a:buSzPts val="3359"/>
              <a:buFont typeface="Georgia"/>
              <a:buChar char="•"/>
            </a:pPr>
            <a:r>
              <a:rPr lang="en-US" sz="3359" i="0" u="none" strike="noStrike" cap="none">
                <a:solidFill>
                  <a:srgbClr val="024499"/>
                </a:solidFill>
                <a:latin typeface="Georgia"/>
                <a:ea typeface="Georgia"/>
                <a:cs typeface="Georgia"/>
                <a:sym typeface="Georgia"/>
              </a:rPr>
              <a:t>Mecanismos Psicológicos</a:t>
            </a:r>
            <a:endParaRPr>
              <a:latin typeface="Georgia"/>
              <a:ea typeface="Georgia"/>
              <a:cs typeface="Georgia"/>
              <a:sym typeface="Georgia"/>
            </a:endParaRPr>
          </a:p>
          <a:p>
            <a:pPr marL="725424" marR="0" lvl="1" indent="-362712" algn="ctr" rtl="0">
              <a:lnSpc>
                <a:spcPct val="150000"/>
              </a:lnSpc>
              <a:spcBef>
                <a:spcPts val="0"/>
              </a:spcBef>
              <a:spcAft>
                <a:spcPts val="0"/>
              </a:spcAft>
              <a:buClr>
                <a:srgbClr val="024499"/>
              </a:buClr>
              <a:buSzPts val="3359"/>
              <a:buFont typeface="Georgia"/>
              <a:buChar char="•"/>
            </a:pPr>
            <a:r>
              <a:rPr lang="en-US" sz="3359" i="0" u="none" strike="noStrike" cap="none">
                <a:solidFill>
                  <a:srgbClr val="024499"/>
                </a:solidFill>
                <a:latin typeface="Georgia"/>
                <a:ea typeface="Georgia"/>
                <a:cs typeface="Georgia"/>
                <a:sym typeface="Georgia"/>
              </a:rPr>
              <a:t>Creación De Hábitos Saludables</a:t>
            </a:r>
            <a:endParaRPr>
              <a:latin typeface="Georgia"/>
              <a:ea typeface="Georgia"/>
              <a:cs typeface="Georgia"/>
              <a:sym typeface="Georgia"/>
            </a:endParaRPr>
          </a:p>
          <a:p>
            <a:pPr marL="725424" marR="0" lvl="1" indent="-362712" algn="ctr" rtl="0">
              <a:lnSpc>
                <a:spcPct val="150000"/>
              </a:lnSpc>
              <a:spcBef>
                <a:spcPts val="0"/>
              </a:spcBef>
              <a:spcAft>
                <a:spcPts val="0"/>
              </a:spcAft>
              <a:buClr>
                <a:srgbClr val="024499"/>
              </a:buClr>
              <a:buSzPts val="3359"/>
              <a:buFont typeface="Georgia"/>
              <a:buChar char="•"/>
            </a:pPr>
            <a:r>
              <a:rPr lang="en-US" sz="3359" i="0" u="none" strike="noStrike" cap="none">
                <a:solidFill>
                  <a:srgbClr val="024499"/>
                </a:solidFill>
                <a:latin typeface="Georgia"/>
                <a:ea typeface="Georgia"/>
                <a:cs typeface="Georgia"/>
                <a:sym typeface="Georgia"/>
              </a:rPr>
              <a:t>Conclusión</a:t>
            </a:r>
            <a:endParaRPr>
              <a:latin typeface="Georgia"/>
              <a:ea typeface="Georgia"/>
              <a:cs typeface="Georgia"/>
              <a:sym typeface="Georgia"/>
            </a:endParaRPr>
          </a:p>
          <a:p>
            <a:pPr marL="725424" marR="0" lvl="1" indent="-362712" algn="ctr" rtl="0">
              <a:lnSpc>
                <a:spcPct val="150000"/>
              </a:lnSpc>
              <a:spcBef>
                <a:spcPts val="0"/>
              </a:spcBef>
              <a:spcAft>
                <a:spcPts val="0"/>
              </a:spcAft>
              <a:buClr>
                <a:srgbClr val="024499"/>
              </a:buClr>
              <a:buSzPts val="3359"/>
              <a:buFont typeface="Georgia"/>
              <a:buChar char="•"/>
            </a:pPr>
            <a:r>
              <a:rPr lang="en-US" sz="3359" i="0" u="none" strike="noStrike" cap="none">
                <a:solidFill>
                  <a:srgbClr val="024499"/>
                </a:solidFill>
                <a:latin typeface="Georgia"/>
                <a:ea typeface="Georgia"/>
                <a:cs typeface="Georgia"/>
                <a:sym typeface="Georgia"/>
              </a:rPr>
              <a:t>Recursos</a:t>
            </a:r>
            <a:endParaRPr>
              <a:latin typeface="Georgia"/>
              <a:ea typeface="Georgia"/>
              <a:cs typeface="Georgia"/>
              <a:sym typeface="Georgia"/>
            </a:endParaRPr>
          </a:p>
        </p:txBody>
      </p:sp>
      <p:sp>
        <p:nvSpPr>
          <p:cNvPr id="130" name="Google Shape;130;p2"/>
          <p:cNvSpPr txBox="1"/>
          <p:nvPr/>
        </p:nvSpPr>
        <p:spPr>
          <a:xfrm>
            <a:off x="16056980" y="9503900"/>
            <a:ext cx="1196533" cy="20955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1400" b="0" i="0" u="none" strike="noStrike" cap="none">
                <a:solidFill>
                  <a:srgbClr val="1E64BF"/>
                </a:solidFill>
                <a:latin typeface="Arial"/>
                <a:ea typeface="Arial"/>
                <a:cs typeface="Arial"/>
                <a:sym typeface="Arial"/>
              </a:rPr>
              <a:t>Page 02</a:t>
            </a:r>
            <a:endParaRPr/>
          </a:p>
        </p:txBody>
      </p:sp>
      <p:cxnSp>
        <p:nvCxnSpPr>
          <p:cNvPr id="131" name="Google Shape;131;p2"/>
          <p:cNvCxnSpPr/>
          <p:nvPr/>
        </p:nvCxnSpPr>
        <p:spPr>
          <a:xfrm>
            <a:off x="17377941" y="9608675"/>
            <a:ext cx="353028" cy="0"/>
          </a:xfrm>
          <a:prstGeom prst="straightConnector1">
            <a:avLst/>
          </a:prstGeom>
          <a:noFill/>
          <a:ln w="19050" cap="flat" cmpd="sng">
            <a:solidFill>
              <a:srgbClr val="1E64BF"/>
            </a:solidFill>
            <a:prstDash val="solid"/>
            <a:round/>
            <a:headEnd type="none" w="sm" len="sm"/>
            <a:tailEnd type="stealth"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EF8"/>
            </a:gs>
            <a:gs pos="100000">
              <a:srgbClr val="D9EAFF"/>
            </a:gs>
          </a:gsLst>
          <a:lin ang="2700000" scaled="0"/>
        </a:gradFill>
        <a:effectLst/>
      </p:bgPr>
    </p:bg>
    <p:spTree>
      <p:nvGrpSpPr>
        <p:cNvPr id="1" name="Shape 139"/>
        <p:cNvGrpSpPr/>
        <p:nvPr/>
      </p:nvGrpSpPr>
      <p:grpSpPr>
        <a:xfrm>
          <a:off x="0" y="0"/>
          <a:ext cx="0" cy="0"/>
          <a:chOff x="0" y="0"/>
          <a:chExt cx="0" cy="0"/>
        </a:xfrm>
      </p:grpSpPr>
      <p:sp>
        <p:nvSpPr>
          <p:cNvPr id="140" name="Google Shape;140;p3"/>
          <p:cNvSpPr/>
          <p:nvPr/>
        </p:nvSpPr>
        <p:spPr>
          <a:xfrm rot="-6187450">
            <a:off x="10879732" y="-7004359"/>
            <a:ext cx="13516502" cy="15403421"/>
          </a:xfrm>
          <a:custGeom>
            <a:avLst/>
            <a:gdLst/>
            <a:ahLst/>
            <a:cxnLst/>
            <a:rect l="l" t="t" r="r" b="b"/>
            <a:pathLst>
              <a:path w="13516502" h="15403421" extrusionOk="0">
                <a:moveTo>
                  <a:pt x="0" y="0"/>
                </a:moveTo>
                <a:lnTo>
                  <a:pt x="13516502" y="0"/>
                </a:lnTo>
                <a:lnTo>
                  <a:pt x="13516502" y="15403421"/>
                </a:lnTo>
                <a:lnTo>
                  <a:pt x="0" y="15403421"/>
                </a:lnTo>
                <a:lnTo>
                  <a:pt x="0" y="0"/>
                </a:lnTo>
                <a:close/>
              </a:path>
            </a:pathLst>
          </a:custGeom>
          <a:blipFill rotWithShape="1">
            <a:blip r:embed="rId3">
              <a:alphaModFix amt="35000"/>
            </a:blip>
            <a:stretch>
              <a:fillRect/>
            </a:stretch>
          </a:blipFill>
          <a:ln>
            <a:noFill/>
          </a:ln>
        </p:spPr>
        <p:txBody>
          <a:bodyPr/>
          <a:lstStyle/>
          <a:p>
            <a:endParaRPr lang="en-US"/>
          </a:p>
        </p:txBody>
      </p:sp>
      <p:grpSp>
        <p:nvGrpSpPr>
          <p:cNvPr id="141" name="Google Shape;141;p3"/>
          <p:cNvGrpSpPr/>
          <p:nvPr/>
        </p:nvGrpSpPr>
        <p:grpSpPr>
          <a:xfrm>
            <a:off x="11285316" y="0"/>
            <a:ext cx="7002684" cy="9258300"/>
            <a:chOff x="0" y="0"/>
            <a:chExt cx="9336911" cy="12344400"/>
          </a:xfrm>
        </p:grpSpPr>
        <p:pic>
          <p:nvPicPr>
            <p:cNvPr id="142" name="Google Shape;142;p3"/>
            <p:cNvPicPr preferRelativeResize="0"/>
            <p:nvPr/>
          </p:nvPicPr>
          <p:blipFill rotWithShape="1">
            <a:blip r:embed="rId4">
              <a:alphaModFix/>
            </a:blip>
            <a:srcRect l="11955" r="11954"/>
            <a:stretch/>
          </p:blipFill>
          <p:spPr>
            <a:xfrm>
              <a:off x="0" y="0"/>
              <a:ext cx="9336911" cy="8144933"/>
            </a:xfrm>
            <a:prstGeom prst="rect">
              <a:avLst/>
            </a:prstGeom>
            <a:noFill/>
            <a:ln>
              <a:noFill/>
            </a:ln>
          </p:spPr>
        </p:pic>
        <p:pic>
          <p:nvPicPr>
            <p:cNvPr id="143" name="Google Shape;143;p3"/>
            <p:cNvPicPr preferRelativeResize="0"/>
            <p:nvPr/>
          </p:nvPicPr>
          <p:blipFill rotWithShape="1">
            <a:blip r:embed="rId5">
              <a:alphaModFix/>
            </a:blip>
            <a:srcRect t="17265" b="17266"/>
            <a:stretch/>
          </p:blipFill>
          <p:spPr>
            <a:xfrm>
              <a:off x="0" y="8271933"/>
              <a:ext cx="9336911" cy="4072467"/>
            </a:xfrm>
            <a:prstGeom prst="rect">
              <a:avLst/>
            </a:prstGeom>
            <a:noFill/>
            <a:ln>
              <a:noFill/>
            </a:ln>
          </p:spPr>
        </p:pic>
      </p:grpSp>
      <p:sp>
        <p:nvSpPr>
          <p:cNvPr id="144" name="Google Shape;144;p3"/>
          <p:cNvSpPr/>
          <p:nvPr/>
        </p:nvSpPr>
        <p:spPr>
          <a:xfrm rot="2777232">
            <a:off x="-7455455" y="551325"/>
            <a:ext cx="13516502" cy="16261109"/>
          </a:xfrm>
          <a:custGeom>
            <a:avLst/>
            <a:gdLst/>
            <a:ahLst/>
            <a:cxnLst/>
            <a:rect l="l" t="t" r="r" b="b"/>
            <a:pathLst>
              <a:path w="13516502" h="16261109" extrusionOk="0">
                <a:moveTo>
                  <a:pt x="0" y="0"/>
                </a:moveTo>
                <a:lnTo>
                  <a:pt x="13516501" y="0"/>
                </a:lnTo>
                <a:lnTo>
                  <a:pt x="13516501" y="16261109"/>
                </a:lnTo>
                <a:lnTo>
                  <a:pt x="0" y="16261109"/>
                </a:lnTo>
                <a:lnTo>
                  <a:pt x="0" y="0"/>
                </a:lnTo>
                <a:close/>
              </a:path>
            </a:pathLst>
          </a:custGeom>
          <a:blipFill rotWithShape="1">
            <a:blip r:embed="rId3">
              <a:alphaModFix amt="35000"/>
            </a:blip>
            <a:stretch>
              <a:fillRect l="-2783" r="-2782"/>
            </a:stretch>
          </a:blipFill>
          <a:ln>
            <a:noFill/>
          </a:ln>
        </p:spPr>
        <p:txBody>
          <a:bodyPr/>
          <a:lstStyle/>
          <a:p>
            <a:endParaRPr lang="en-US"/>
          </a:p>
        </p:txBody>
      </p:sp>
      <p:grpSp>
        <p:nvGrpSpPr>
          <p:cNvPr id="145" name="Google Shape;145;p3"/>
          <p:cNvGrpSpPr/>
          <p:nvPr/>
        </p:nvGrpSpPr>
        <p:grpSpPr>
          <a:xfrm>
            <a:off x="1414653" y="2530424"/>
            <a:ext cx="9364890" cy="3106029"/>
            <a:chOff x="0" y="0"/>
            <a:chExt cx="2466473" cy="818049"/>
          </a:xfrm>
        </p:grpSpPr>
        <p:sp>
          <p:nvSpPr>
            <p:cNvPr id="146" name="Google Shape;146;p3"/>
            <p:cNvSpPr/>
            <p:nvPr/>
          </p:nvSpPr>
          <p:spPr>
            <a:xfrm>
              <a:off x="0" y="0"/>
              <a:ext cx="2466473" cy="818049"/>
            </a:xfrm>
            <a:custGeom>
              <a:avLst/>
              <a:gdLst/>
              <a:ahLst/>
              <a:cxnLst/>
              <a:rect l="l" t="t" r="r" b="b"/>
              <a:pathLst>
                <a:path w="2466473" h="818049" extrusionOk="0">
                  <a:moveTo>
                    <a:pt x="12400" y="0"/>
                  </a:moveTo>
                  <a:lnTo>
                    <a:pt x="2454073" y="0"/>
                  </a:lnTo>
                  <a:cubicBezTo>
                    <a:pt x="2457361" y="0"/>
                    <a:pt x="2460516" y="1306"/>
                    <a:pt x="2462841" y="3632"/>
                  </a:cubicBezTo>
                  <a:cubicBezTo>
                    <a:pt x="2465167" y="5958"/>
                    <a:pt x="2466473" y="9112"/>
                    <a:pt x="2466473" y="12400"/>
                  </a:cubicBezTo>
                  <a:lnTo>
                    <a:pt x="2466473" y="805648"/>
                  </a:lnTo>
                  <a:cubicBezTo>
                    <a:pt x="2466473" y="808937"/>
                    <a:pt x="2465167" y="812091"/>
                    <a:pt x="2462841" y="814417"/>
                  </a:cubicBezTo>
                  <a:cubicBezTo>
                    <a:pt x="2460516" y="816742"/>
                    <a:pt x="2457361" y="818049"/>
                    <a:pt x="2454073" y="818049"/>
                  </a:cubicBezTo>
                  <a:lnTo>
                    <a:pt x="12400" y="818049"/>
                  </a:lnTo>
                  <a:cubicBezTo>
                    <a:pt x="9112" y="818049"/>
                    <a:pt x="5958" y="816742"/>
                    <a:pt x="3632" y="814417"/>
                  </a:cubicBezTo>
                  <a:cubicBezTo>
                    <a:pt x="1306" y="812091"/>
                    <a:pt x="0" y="808937"/>
                    <a:pt x="0" y="805648"/>
                  </a:cubicBezTo>
                  <a:lnTo>
                    <a:pt x="0" y="12400"/>
                  </a:lnTo>
                  <a:cubicBezTo>
                    <a:pt x="0" y="9112"/>
                    <a:pt x="1306" y="5958"/>
                    <a:pt x="3632" y="3632"/>
                  </a:cubicBezTo>
                  <a:cubicBezTo>
                    <a:pt x="5958" y="1306"/>
                    <a:pt x="9112" y="0"/>
                    <a:pt x="12400" y="0"/>
                  </a:cubicBezTo>
                  <a:close/>
                </a:path>
              </a:pathLst>
            </a:custGeom>
            <a:solidFill>
              <a:srgbClr val="000000">
                <a:alpha val="0"/>
              </a:srgbClr>
            </a:solidFill>
            <a:ln w="19050" cap="sq" cmpd="sng">
              <a:solidFill>
                <a:srgbClr val="6DAEF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txBox="1"/>
            <p:nvPr/>
          </p:nvSpPr>
          <p:spPr>
            <a:xfrm>
              <a:off x="0" y="0"/>
              <a:ext cx="2466473" cy="818049"/>
            </a:xfrm>
            <a:prstGeom prst="rect">
              <a:avLst/>
            </a:prstGeom>
            <a:noFill/>
            <a:ln>
              <a:noFill/>
            </a:ln>
          </p:spPr>
          <p:txBody>
            <a:bodyPr spcFirstLastPara="1" wrap="square" lIns="50800" tIns="50800" rIns="50800" bIns="50800" anchor="ctr" anchorCtr="0">
              <a:noAutofit/>
            </a:bodyPr>
            <a:lstStyle/>
            <a:p>
              <a:pPr marL="0" marR="0" lvl="0" indent="0" algn="ctr" rtl="0">
                <a:lnSpc>
                  <a:spcPct val="16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8" name="Google Shape;148;p3"/>
          <p:cNvGrpSpPr/>
          <p:nvPr/>
        </p:nvGrpSpPr>
        <p:grpSpPr>
          <a:xfrm>
            <a:off x="1414653" y="5893627"/>
            <a:ext cx="9364890" cy="3610273"/>
            <a:chOff x="0" y="0"/>
            <a:chExt cx="2466473" cy="950854"/>
          </a:xfrm>
        </p:grpSpPr>
        <p:sp>
          <p:nvSpPr>
            <p:cNvPr id="149" name="Google Shape;149;p3"/>
            <p:cNvSpPr/>
            <p:nvPr/>
          </p:nvSpPr>
          <p:spPr>
            <a:xfrm>
              <a:off x="0" y="0"/>
              <a:ext cx="2466473" cy="950854"/>
            </a:xfrm>
            <a:custGeom>
              <a:avLst/>
              <a:gdLst/>
              <a:ahLst/>
              <a:cxnLst/>
              <a:rect l="l" t="t" r="r" b="b"/>
              <a:pathLst>
                <a:path w="2466473" h="950854" extrusionOk="0">
                  <a:moveTo>
                    <a:pt x="12400" y="0"/>
                  </a:moveTo>
                  <a:lnTo>
                    <a:pt x="2454073" y="0"/>
                  </a:lnTo>
                  <a:cubicBezTo>
                    <a:pt x="2457361" y="0"/>
                    <a:pt x="2460516" y="1306"/>
                    <a:pt x="2462841" y="3632"/>
                  </a:cubicBezTo>
                  <a:cubicBezTo>
                    <a:pt x="2465167" y="5958"/>
                    <a:pt x="2466473" y="9112"/>
                    <a:pt x="2466473" y="12400"/>
                  </a:cubicBezTo>
                  <a:lnTo>
                    <a:pt x="2466473" y="938453"/>
                  </a:lnTo>
                  <a:cubicBezTo>
                    <a:pt x="2466473" y="941742"/>
                    <a:pt x="2465167" y="944896"/>
                    <a:pt x="2462841" y="947222"/>
                  </a:cubicBezTo>
                  <a:cubicBezTo>
                    <a:pt x="2460516" y="949547"/>
                    <a:pt x="2457361" y="950854"/>
                    <a:pt x="2454073" y="950854"/>
                  </a:cubicBezTo>
                  <a:lnTo>
                    <a:pt x="12400" y="950854"/>
                  </a:lnTo>
                  <a:cubicBezTo>
                    <a:pt x="9112" y="950854"/>
                    <a:pt x="5958" y="949547"/>
                    <a:pt x="3632" y="947222"/>
                  </a:cubicBezTo>
                  <a:cubicBezTo>
                    <a:pt x="1306" y="944896"/>
                    <a:pt x="0" y="941742"/>
                    <a:pt x="0" y="938453"/>
                  </a:cubicBezTo>
                  <a:lnTo>
                    <a:pt x="0" y="12400"/>
                  </a:lnTo>
                  <a:cubicBezTo>
                    <a:pt x="0" y="9112"/>
                    <a:pt x="1306" y="5958"/>
                    <a:pt x="3632" y="3632"/>
                  </a:cubicBezTo>
                  <a:cubicBezTo>
                    <a:pt x="5958" y="1306"/>
                    <a:pt x="9112" y="0"/>
                    <a:pt x="12400" y="0"/>
                  </a:cubicBezTo>
                  <a:close/>
                </a:path>
              </a:pathLst>
            </a:custGeom>
            <a:solidFill>
              <a:srgbClr val="000000">
                <a:alpha val="0"/>
              </a:srgbClr>
            </a:solidFill>
            <a:ln w="19050" cap="sq" cmpd="sng">
              <a:solidFill>
                <a:srgbClr val="6DAEF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txBox="1"/>
            <p:nvPr/>
          </p:nvSpPr>
          <p:spPr>
            <a:xfrm>
              <a:off x="0" y="0"/>
              <a:ext cx="2466473" cy="950854"/>
            </a:xfrm>
            <a:prstGeom prst="rect">
              <a:avLst/>
            </a:prstGeom>
            <a:noFill/>
            <a:ln>
              <a:noFill/>
            </a:ln>
          </p:spPr>
          <p:txBody>
            <a:bodyPr spcFirstLastPara="1" wrap="square" lIns="50800" tIns="50800" rIns="50800" bIns="50800" anchor="ctr" anchorCtr="0">
              <a:noAutofit/>
            </a:bodyPr>
            <a:lstStyle/>
            <a:p>
              <a:pPr marL="0" marR="0" lvl="0" indent="0" algn="ctr" rtl="0">
                <a:lnSpc>
                  <a:spcPct val="16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1" name="Google Shape;151;p3"/>
          <p:cNvGrpSpPr/>
          <p:nvPr/>
        </p:nvGrpSpPr>
        <p:grpSpPr>
          <a:xfrm>
            <a:off x="419858" y="3290405"/>
            <a:ext cx="1215248" cy="1179533"/>
            <a:chOff x="0" y="0"/>
            <a:chExt cx="837411" cy="812800"/>
          </a:xfrm>
        </p:grpSpPr>
        <p:sp>
          <p:nvSpPr>
            <p:cNvPr id="152" name="Google Shape;152;p3"/>
            <p:cNvSpPr/>
            <p:nvPr/>
          </p:nvSpPr>
          <p:spPr>
            <a:xfrm>
              <a:off x="0" y="0"/>
              <a:ext cx="837411" cy="812800"/>
            </a:xfrm>
            <a:custGeom>
              <a:avLst/>
              <a:gdLst/>
              <a:ahLst/>
              <a:cxnLst/>
              <a:rect l="l" t="t" r="r" b="b"/>
              <a:pathLst>
                <a:path w="837411" h="812800" extrusionOk="0">
                  <a:moveTo>
                    <a:pt x="418706" y="0"/>
                  </a:moveTo>
                  <a:cubicBezTo>
                    <a:pt x="187461" y="0"/>
                    <a:pt x="0" y="181951"/>
                    <a:pt x="0" y="406400"/>
                  </a:cubicBezTo>
                  <a:cubicBezTo>
                    <a:pt x="0" y="630849"/>
                    <a:pt x="187461" y="812800"/>
                    <a:pt x="418706" y="812800"/>
                  </a:cubicBezTo>
                  <a:cubicBezTo>
                    <a:pt x="649950" y="812800"/>
                    <a:pt x="837411" y="630849"/>
                    <a:pt x="837411" y="406400"/>
                  </a:cubicBezTo>
                  <a:cubicBezTo>
                    <a:pt x="837411" y="181951"/>
                    <a:pt x="649950" y="0"/>
                    <a:pt x="418706" y="0"/>
                  </a:cubicBezTo>
                  <a:close/>
                </a:path>
              </a:pathLst>
            </a:custGeom>
            <a:gradFill>
              <a:gsLst>
                <a:gs pos="0">
                  <a:srgbClr val="104994"/>
                </a:gs>
                <a:gs pos="100000">
                  <a:srgbClr val="1E64BF"/>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txBox="1"/>
            <p:nvPr/>
          </p:nvSpPr>
          <p:spPr>
            <a:xfrm>
              <a:off x="78507" y="76200"/>
              <a:ext cx="680396"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6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4" name="Google Shape;154;p3"/>
          <p:cNvGrpSpPr/>
          <p:nvPr/>
        </p:nvGrpSpPr>
        <p:grpSpPr>
          <a:xfrm>
            <a:off x="419858" y="6451684"/>
            <a:ext cx="1217685" cy="1181898"/>
            <a:chOff x="0" y="0"/>
            <a:chExt cx="837411" cy="812800"/>
          </a:xfrm>
        </p:grpSpPr>
        <p:sp>
          <p:nvSpPr>
            <p:cNvPr id="155" name="Google Shape;155;p3"/>
            <p:cNvSpPr/>
            <p:nvPr/>
          </p:nvSpPr>
          <p:spPr>
            <a:xfrm>
              <a:off x="0" y="0"/>
              <a:ext cx="837411" cy="812800"/>
            </a:xfrm>
            <a:custGeom>
              <a:avLst/>
              <a:gdLst/>
              <a:ahLst/>
              <a:cxnLst/>
              <a:rect l="l" t="t" r="r" b="b"/>
              <a:pathLst>
                <a:path w="837411" h="812800" extrusionOk="0">
                  <a:moveTo>
                    <a:pt x="418706" y="0"/>
                  </a:moveTo>
                  <a:cubicBezTo>
                    <a:pt x="187461" y="0"/>
                    <a:pt x="0" y="181951"/>
                    <a:pt x="0" y="406400"/>
                  </a:cubicBezTo>
                  <a:cubicBezTo>
                    <a:pt x="0" y="630849"/>
                    <a:pt x="187461" y="812800"/>
                    <a:pt x="418706" y="812800"/>
                  </a:cubicBezTo>
                  <a:cubicBezTo>
                    <a:pt x="649950" y="812800"/>
                    <a:pt x="837411" y="630849"/>
                    <a:pt x="837411" y="406400"/>
                  </a:cubicBezTo>
                  <a:cubicBezTo>
                    <a:pt x="837411" y="181951"/>
                    <a:pt x="649950" y="0"/>
                    <a:pt x="418706" y="0"/>
                  </a:cubicBezTo>
                  <a:close/>
                </a:path>
              </a:pathLst>
            </a:custGeom>
            <a:gradFill>
              <a:gsLst>
                <a:gs pos="0">
                  <a:srgbClr val="104994"/>
                </a:gs>
                <a:gs pos="100000">
                  <a:srgbClr val="1E64BF"/>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txBox="1"/>
            <p:nvPr/>
          </p:nvSpPr>
          <p:spPr>
            <a:xfrm>
              <a:off x="78507" y="76200"/>
              <a:ext cx="680396"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6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157" name="Google Shape;157;p3"/>
          <p:cNvCxnSpPr/>
          <p:nvPr/>
        </p:nvCxnSpPr>
        <p:spPr>
          <a:xfrm>
            <a:off x="17377941" y="9608675"/>
            <a:ext cx="353028" cy="0"/>
          </a:xfrm>
          <a:prstGeom prst="straightConnector1">
            <a:avLst/>
          </a:prstGeom>
          <a:noFill/>
          <a:ln w="19050" cap="flat" cmpd="sng">
            <a:solidFill>
              <a:srgbClr val="1E64BF"/>
            </a:solidFill>
            <a:prstDash val="solid"/>
            <a:round/>
            <a:headEnd type="none" w="sm" len="sm"/>
            <a:tailEnd type="stealth" w="med" len="med"/>
          </a:ln>
        </p:spPr>
      </p:cxnSp>
      <p:sp>
        <p:nvSpPr>
          <p:cNvPr id="158" name="Google Shape;158;p3"/>
          <p:cNvSpPr txBox="1"/>
          <p:nvPr/>
        </p:nvSpPr>
        <p:spPr>
          <a:xfrm>
            <a:off x="1603199" y="735452"/>
            <a:ext cx="8832600" cy="17454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5400" i="0" u="none" strike="noStrike" cap="none">
                <a:solidFill>
                  <a:srgbClr val="000000"/>
                </a:solidFill>
                <a:latin typeface="Lobster"/>
                <a:ea typeface="Lobster"/>
                <a:cs typeface="Lobster"/>
                <a:sym typeface="Lobster"/>
              </a:rPr>
              <a:t>Introduction</a:t>
            </a:r>
            <a:endParaRPr>
              <a:latin typeface="Lobster"/>
              <a:ea typeface="Lobster"/>
              <a:cs typeface="Lobster"/>
              <a:sym typeface="Lobster"/>
            </a:endParaRPr>
          </a:p>
          <a:p>
            <a:pPr marL="0" marR="0" lvl="0" indent="0" algn="l" rtl="0">
              <a:lnSpc>
                <a:spcPct val="110000"/>
              </a:lnSpc>
              <a:spcBef>
                <a:spcPts val="0"/>
              </a:spcBef>
              <a:spcAft>
                <a:spcPts val="0"/>
              </a:spcAft>
              <a:buNone/>
            </a:pPr>
            <a:r>
              <a:rPr lang="en-US" sz="5400" i="0" u="none" strike="noStrike" cap="none">
                <a:solidFill>
                  <a:srgbClr val="1E64BF"/>
                </a:solidFill>
                <a:latin typeface="Lobster"/>
                <a:ea typeface="Lobster"/>
                <a:cs typeface="Lobster"/>
                <a:sym typeface="Lobster"/>
              </a:rPr>
              <a:t>Introducion</a:t>
            </a:r>
            <a:endParaRPr>
              <a:latin typeface="Lobster"/>
              <a:ea typeface="Lobster"/>
              <a:cs typeface="Lobster"/>
              <a:sym typeface="Lobster"/>
            </a:endParaRPr>
          </a:p>
        </p:txBody>
      </p:sp>
      <p:sp>
        <p:nvSpPr>
          <p:cNvPr id="159" name="Google Shape;159;p3"/>
          <p:cNvSpPr txBox="1"/>
          <p:nvPr/>
        </p:nvSpPr>
        <p:spPr>
          <a:xfrm>
            <a:off x="1908311" y="2603315"/>
            <a:ext cx="5816496" cy="514350"/>
          </a:xfrm>
          <a:prstGeom prst="rect">
            <a:avLst/>
          </a:prstGeom>
          <a:noFill/>
          <a:ln>
            <a:noFill/>
          </a:ln>
        </p:spPr>
        <p:txBody>
          <a:bodyPr spcFirstLastPara="1" wrap="square" lIns="0" tIns="0" rIns="0" bIns="0" anchor="t" anchorCtr="0">
            <a:spAutoFit/>
          </a:bodyPr>
          <a:lstStyle/>
          <a:p>
            <a:pPr marL="0" marR="0" lvl="0" indent="0" algn="l" rtl="0">
              <a:lnSpc>
                <a:spcPct val="120006"/>
              </a:lnSpc>
              <a:spcBef>
                <a:spcPts val="0"/>
              </a:spcBef>
              <a:spcAft>
                <a:spcPts val="0"/>
              </a:spcAft>
              <a:buNone/>
            </a:pPr>
            <a:r>
              <a:rPr lang="en-US" sz="3299" b="0" i="0" u="none" strike="noStrike" cap="none">
                <a:solidFill>
                  <a:srgbClr val="000000"/>
                </a:solidFill>
                <a:latin typeface="Archivo Black"/>
                <a:ea typeface="Archivo Black"/>
                <a:cs typeface="Archivo Black"/>
                <a:sym typeface="Archivo Black"/>
              </a:rPr>
              <a:t>Social Media</a:t>
            </a:r>
            <a:endParaRPr/>
          </a:p>
        </p:txBody>
      </p:sp>
      <p:sp>
        <p:nvSpPr>
          <p:cNvPr id="160" name="Google Shape;160;p3"/>
          <p:cNvSpPr txBox="1"/>
          <p:nvPr/>
        </p:nvSpPr>
        <p:spPr>
          <a:xfrm>
            <a:off x="570990" y="3661097"/>
            <a:ext cx="918734" cy="428625"/>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2799" b="1" i="0" u="none" strike="noStrike" cap="none">
                <a:solidFill>
                  <a:srgbClr val="FFFEF8"/>
                </a:solidFill>
                <a:latin typeface="Arial"/>
                <a:ea typeface="Arial"/>
                <a:cs typeface="Arial"/>
                <a:sym typeface="Arial"/>
              </a:rPr>
              <a:t>01</a:t>
            </a:r>
            <a:endParaRPr/>
          </a:p>
        </p:txBody>
      </p:sp>
      <p:sp>
        <p:nvSpPr>
          <p:cNvPr id="161" name="Google Shape;161;p3"/>
          <p:cNvSpPr txBox="1"/>
          <p:nvPr/>
        </p:nvSpPr>
        <p:spPr>
          <a:xfrm>
            <a:off x="569333" y="6823558"/>
            <a:ext cx="918734" cy="428625"/>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2799" b="1" i="0" u="none" strike="noStrike" cap="none">
                <a:solidFill>
                  <a:srgbClr val="FFFEF8"/>
                </a:solidFill>
                <a:latin typeface="Arial"/>
                <a:ea typeface="Arial"/>
                <a:cs typeface="Arial"/>
                <a:sym typeface="Arial"/>
              </a:rPr>
              <a:t>01</a:t>
            </a:r>
            <a:endParaRPr/>
          </a:p>
        </p:txBody>
      </p:sp>
      <p:sp>
        <p:nvSpPr>
          <p:cNvPr id="162" name="Google Shape;162;p3"/>
          <p:cNvSpPr txBox="1"/>
          <p:nvPr/>
        </p:nvSpPr>
        <p:spPr>
          <a:xfrm>
            <a:off x="1908311" y="6031282"/>
            <a:ext cx="5816496" cy="514350"/>
          </a:xfrm>
          <a:prstGeom prst="rect">
            <a:avLst/>
          </a:prstGeom>
          <a:noFill/>
          <a:ln>
            <a:noFill/>
          </a:ln>
        </p:spPr>
        <p:txBody>
          <a:bodyPr spcFirstLastPara="1" wrap="square" lIns="0" tIns="0" rIns="0" bIns="0" anchor="t" anchorCtr="0">
            <a:spAutoFit/>
          </a:bodyPr>
          <a:lstStyle/>
          <a:p>
            <a:pPr marL="0" marR="0" lvl="0" indent="0" algn="l" rtl="0">
              <a:lnSpc>
                <a:spcPct val="120006"/>
              </a:lnSpc>
              <a:spcBef>
                <a:spcPts val="0"/>
              </a:spcBef>
              <a:spcAft>
                <a:spcPts val="0"/>
              </a:spcAft>
              <a:buNone/>
            </a:pPr>
            <a:r>
              <a:rPr lang="en-US" sz="3299" b="0" i="0" u="none" strike="noStrike" cap="none">
                <a:solidFill>
                  <a:srgbClr val="024499"/>
                </a:solidFill>
                <a:latin typeface="Archivo Black"/>
                <a:ea typeface="Archivo Black"/>
                <a:cs typeface="Archivo Black"/>
                <a:sym typeface="Archivo Black"/>
              </a:rPr>
              <a:t>Redes Sociales</a:t>
            </a:r>
            <a:endParaRPr/>
          </a:p>
        </p:txBody>
      </p:sp>
      <p:sp>
        <p:nvSpPr>
          <p:cNvPr id="163" name="Google Shape;163;p3"/>
          <p:cNvSpPr txBox="1"/>
          <p:nvPr/>
        </p:nvSpPr>
        <p:spPr>
          <a:xfrm>
            <a:off x="1908311" y="3098615"/>
            <a:ext cx="8698500" cy="2267700"/>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None/>
            </a:pPr>
            <a:r>
              <a:rPr lang="en-US" sz="2599" b="1" i="0" u="none" strike="noStrike" cap="none">
                <a:solidFill>
                  <a:srgbClr val="1D2931"/>
                </a:solidFill>
                <a:latin typeface="Arial"/>
                <a:ea typeface="Arial"/>
                <a:cs typeface="Arial"/>
                <a:sym typeface="Arial"/>
              </a:rPr>
              <a:t>As we know, over the last decades, the use of social media has continued to increase. Fundamentally, it changed the way we communicate and socially interact, and even impacted how we are able to access all kinds of information.</a:t>
            </a:r>
            <a:endParaRPr/>
          </a:p>
        </p:txBody>
      </p:sp>
      <p:sp>
        <p:nvSpPr>
          <p:cNvPr id="164" name="Google Shape;164;p3"/>
          <p:cNvSpPr txBox="1"/>
          <p:nvPr/>
        </p:nvSpPr>
        <p:spPr>
          <a:xfrm>
            <a:off x="1908311" y="6526582"/>
            <a:ext cx="8527500" cy="2724900"/>
          </a:xfrm>
          <a:prstGeom prst="rect">
            <a:avLst/>
          </a:prstGeom>
          <a:noFill/>
          <a:ln>
            <a:noFill/>
          </a:ln>
        </p:spPr>
        <p:txBody>
          <a:bodyPr spcFirstLastPara="1" wrap="square" lIns="0" tIns="0" rIns="0" bIns="0" anchor="t" anchorCtr="0">
            <a:spAutoFit/>
          </a:bodyPr>
          <a:lstStyle/>
          <a:p>
            <a:pPr marL="0" marR="0" lvl="0" indent="0" algn="l" rtl="0">
              <a:lnSpc>
                <a:spcPct val="140015"/>
              </a:lnSpc>
              <a:spcBef>
                <a:spcPts val="0"/>
              </a:spcBef>
              <a:spcAft>
                <a:spcPts val="0"/>
              </a:spcAft>
              <a:buNone/>
            </a:pPr>
            <a:r>
              <a:rPr lang="en-US" sz="2599" b="1" i="0" u="none" strike="noStrike" cap="none">
                <a:solidFill>
                  <a:srgbClr val="024499"/>
                </a:solidFill>
                <a:latin typeface="Arial"/>
                <a:ea typeface="Arial"/>
                <a:cs typeface="Arial"/>
                <a:sym typeface="Arial"/>
              </a:rPr>
              <a:t>En las últimas décadas, el uso de las redes sociales ha seguido aumentando. Fundamentalmente, cambió la forma en que nos comunicamos, interactuamos y socializamos, e incluso afectó la forma en que podemos acceder todo tipo de información.</a:t>
            </a:r>
            <a:endParaRPr/>
          </a:p>
        </p:txBody>
      </p:sp>
      <p:sp>
        <p:nvSpPr>
          <p:cNvPr id="165" name="Google Shape;165;p3"/>
          <p:cNvSpPr txBox="1"/>
          <p:nvPr/>
        </p:nvSpPr>
        <p:spPr>
          <a:xfrm>
            <a:off x="16056980" y="9503900"/>
            <a:ext cx="1196533" cy="20955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1400" b="0" i="0" u="none" strike="noStrike" cap="none">
                <a:solidFill>
                  <a:srgbClr val="1E64BF"/>
                </a:solidFill>
                <a:latin typeface="Arial"/>
                <a:ea typeface="Arial"/>
                <a:cs typeface="Arial"/>
                <a:sym typeface="Arial"/>
              </a:rPr>
              <a:t>Page 03</a:t>
            </a:r>
            <a:endParaRPr/>
          </a:p>
        </p:txBody>
      </p:sp>
      <p:sp>
        <p:nvSpPr>
          <p:cNvPr id="166" name="Google Shape;166;p3"/>
          <p:cNvSpPr/>
          <p:nvPr/>
        </p:nvSpPr>
        <p:spPr>
          <a:xfrm>
            <a:off x="570990" y="697352"/>
            <a:ext cx="457710" cy="437686"/>
          </a:xfrm>
          <a:custGeom>
            <a:avLst/>
            <a:gdLst/>
            <a:ahLst/>
            <a:cxnLst/>
            <a:rect l="l" t="t" r="r" b="b"/>
            <a:pathLst>
              <a:path w="457710" h="437686" extrusionOk="0">
                <a:moveTo>
                  <a:pt x="0" y="0"/>
                </a:moveTo>
                <a:lnTo>
                  <a:pt x="457710" y="0"/>
                </a:lnTo>
                <a:lnTo>
                  <a:pt x="457710" y="437685"/>
                </a:lnTo>
                <a:lnTo>
                  <a:pt x="0" y="437685"/>
                </a:lnTo>
                <a:lnTo>
                  <a:pt x="0" y="0"/>
                </a:lnTo>
                <a:close/>
              </a:path>
            </a:pathLst>
          </a:custGeom>
          <a:blipFill rotWithShape="1">
            <a:blip r:embed="rId6">
              <a:alphaModFix/>
            </a:blip>
            <a:stretch>
              <a:fillRect/>
            </a:stretch>
          </a:blipFill>
          <a:ln>
            <a:noFill/>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104994"/>
            </a:gs>
            <a:gs pos="100000">
              <a:srgbClr val="1E64BF"/>
            </a:gs>
          </a:gsLst>
          <a:lin ang="0" scaled="0"/>
        </a:gradFill>
        <a:effectLst/>
      </p:bgPr>
    </p:bg>
    <p:spTree>
      <p:nvGrpSpPr>
        <p:cNvPr id="1" name="Shape 174"/>
        <p:cNvGrpSpPr/>
        <p:nvPr/>
      </p:nvGrpSpPr>
      <p:grpSpPr>
        <a:xfrm>
          <a:off x="0" y="0"/>
          <a:ext cx="0" cy="0"/>
          <a:chOff x="0" y="0"/>
          <a:chExt cx="0" cy="0"/>
        </a:xfrm>
      </p:grpSpPr>
      <p:cxnSp>
        <p:nvCxnSpPr>
          <p:cNvPr id="175" name="Google Shape;175;p4"/>
          <p:cNvCxnSpPr/>
          <p:nvPr/>
        </p:nvCxnSpPr>
        <p:spPr>
          <a:xfrm>
            <a:off x="17377941" y="9608675"/>
            <a:ext cx="353028" cy="0"/>
          </a:xfrm>
          <a:prstGeom prst="straightConnector1">
            <a:avLst/>
          </a:prstGeom>
          <a:noFill/>
          <a:ln w="19050" cap="flat" cmpd="sng">
            <a:solidFill>
              <a:srgbClr val="1E64BF"/>
            </a:solidFill>
            <a:prstDash val="solid"/>
            <a:round/>
            <a:headEnd type="none" w="sm" len="sm"/>
            <a:tailEnd type="stealth" w="med" len="med"/>
          </a:ln>
        </p:spPr>
      </p:cxnSp>
      <p:sp>
        <p:nvSpPr>
          <p:cNvPr id="176" name="Google Shape;176;p4"/>
          <p:cNvSpPr/>
          <p:nvPr/>
        </p:nvSpPr>
        <p:spPr>
          <a:xfrm>
            <a:off x="0" y="0"/>
            <a:ext cx="18288887" cy="2796358"/>
          </a:xfrm>
          <a:custGeom>
            <a:avLst/>
            <a:gdLst/>
            <a:ahLst/>
            <a:cxnLst/>
            <a:rect l="l" t="t" r="r" b="b"/>
            <a:pathLst>
              <a:path w="2833290" h="457108" extrusionOk="0">
                <a:moveTo>
                  <a:pt x="9737" y="0"/>
                </a:moveTo>
                <a:lnTo>
                  <a:pt x="2823553" y="0"/>
                </a:lnTo>
                <a:cubicBezTo>
                  <a:pt x="2828931" y="0"/>
                  <a:pt x="2833290" y="4359"/>
                  <a:pt x="2833290" y="9737"/>
                </a:cubicBezTo>
                <a:lnTo>
                  <a:pt x="2833290" y="447371"/>
                </a:lnTo>
                <a:cubicBezTo>
                  <a:pt x="2833290" y="452748"/>
                  <a:pt x="2828931" y="457108"/>
                  <a:pt x="2823553" y="457108"/>
                </a:cubicBezTo>
                <a:lnTo>
                  <a:pt x="9737" y="457108"/>
                </a:lnTo>
                <a:cubicBezTo>
                  <a:pt x="4359" y="457108"/>
                  <a:pt x="0" y="452748"/>
                  <a:pt x="0" y="447371"/>
                </a:cubicBezTo>
                <a:lnTo>
                  <a:pt x="0" y="9737"/>
                </a:lnTo>
                <a:cubicBezTo>
                  <a:pt x="0" y="4359"/>
                  <a:pt x="4359" y="0"/>
                  <a:pt x="9737" y="0"/>
                </a:cubicBezTo>
                <a:close/>
              </a:path>
            </a:pathLst>
          </a:custGeom>
          <a:blipFill rotWithShape="1">
            <a:blip r:embed="rId3">
              <a:alphaModFix/>
            </a:blip>
            <a:stretch>
              <a:fillRect t="-156868" b="-15686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txBox="1"/>
          <p:nvPr/>
        </p:nvSpPr>
        <p:spPr>
          <a:xfrm>
            <a:off x="598267" y="3821177"/>
            <a:ext cx="5928900" cy="42384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5099" i="0" u="none" strike="noStrike" cap="none">
                <a:solidFill>
                  <a:srgbClr val="000000"/>
                </a:solidFill>
                <a:latin typeface="Lobster"/>
                <a:ea typeface="Lobster"/>
                <a:cs typeface="Lobster"/>
                <a:sym typeface="Lobster"/>
              </a:rPr>
              <a:t>COVID-19's Impact on Social Media Use</a:t>
            </a:r>
            <a:endParaRPr>
              <a:latin typeface="Lobster"/>
              <a:ea typeface="Lobster"/>
              <a:cs typeface="Lobster"/>
              <a:sym typeface="Lobster"/>
            </a:endParaRPr>
          </a:p>
          <a:p>
            <a:pPr marL="0" marR="0" lvl="0" indent="0" algn="l" rtl="0">
              <a:lnSpc>
                <a:spcPct val="110001"/>
              </a:lnSpc>
              <a:spcBef>
                <a:spcPts val="0"/>
              </a:spcBef>
              <a:spcAft>
                <a:spcPts val="0"/>
              </a:spcAft>
              <a:buNone/>
            </a:pPr>
            <a:r>
              <a:rPr lang="en-US" sz="5099" i="0" u="none" strike="noStrike" cap="none">
                <a:solidFill>
                  <a:srgbClr val="FFFFFF"/>
                </a:solidFill>
                <a:latin typeface="Lobster"/>
                <a:ea typeface="Lobster"/>
                <a:cs typeface="Lobster"/>
                <a:sym typeface="Lobster"/>
              </a:rPr>
              <a:t>El Impacto del Coronavirus En El Uso De Las Redes Sociales</a:t>
            </a:r>
            <a:endParaRPr>
              <a:latin typeface="Lobster"/>
              <a:ea typeface="Lobster"/>
              <a:cs typeface="Lobster"/>
              <a:sym typeface="Lobster"/>
            </a:endParaRPr>
          </a:p>
        </p:txBody>
      </p:sp>
      <p:sp>
        <p:nvSpPr>
          <p:cNvPr id="178" name="Google Shape;178;p4"/>
          <p:cNvSpPr txBox="1"/>
          <p:nvPr/>
        </p:nvSpPr>
        <p:spPr>
          <a:xfrm>
            <a:off x="6527170" y="2551563"/>
            <a:ext cx="12870600" cy="42621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539749" marR="0" lvl="1" indent="-269874" algn="l" rtl="0">
              <a:lnSpc>
                <a:spcPct val="150000"/>
              </a:lnSpc>
              <a:spcBef>
                <a:spcPts val="0"/>
              </a:spcBef>
              <a:spcAft>
                <a:spcPts val="0"/>
              </a:spcAft>
              <a:buClr>
                <a:srgbClr val="000000"/>
              </a:buClr>
              <a:buSzPts val="2499"/>
              <a:buFont typeface="Arial"/>
              <a:buChar char="•"/>
            </a:pPr>
            <a:r>
              <a:rPr lang="en-US" sz="2499" b="1" i="0" u="none" strike="noStrike" cap="none">
                <a:solidFill>
                  <a:srgbClr val="000000"/>
                </a:solidFill>
                <a:latin typeface="Arial"/>
                <a:ea typeface="Arial"/>
                <a:cs typeface="Arial"/>
                <a:sym typeface="Arial"/>
              </a:rPr>
              <a:t>Lockdown</a:t>
            </a:r>
            <a:endParaRPr/>
          </a:p>
          <a:p>
            <a:pPr marL="1079499" marR="0" lvl="2" indent="-359833" algn="l" rtl="0">
              <a:lnSpc>
                <a:spcPct val="150000"/>
              </a:lnSpc>
              <a:spcBef>
                <a:spcPts val="0"/>
              </a:spcBef>
              <a:spcAft>
                <a:spcPts val="0"/>
              </a:spcAft>
              <a:buClr>
                <a:srgbClr val="000000"/>
              </a:buClr>
              <a:buSzPts val="2499"/>
              <a:buFont typeface="Arial"/>
              <a:buAutoNum type="alphaLcPeriod"/>
            </a:pPr>
            <a:r>
              <a:rPr lang="en-US" sz="2499" b="1" i="0" u="none" strike="noStrike" cap="none">
                <a:solidFill>
                  <a:srgbClr val="000000"/>
                </a:solidFill>
                <a:latin typeface="Arial"/>
                <a:ea typeface="Arial"/>
                <a:cs typeface="Arial"/>
                <a:sym typeface="Arial"/>
              </a:rPr>
              <a:t>Increase in media device usage and internet access</a:t>
            </a:r>
            <a:endParaRPr/>
          </a:p>
          <a:p>
            <a:pPr marL="1079499" marR="0" lvl="2" indent="-359833" algn="l" rtl="0">
              <a:lnSpc>
                <a:spcPct val="150000"/>
              </a:lnSpc>
              <a:spcBef>
                <a:spcPts val="0"/>
              </a:spcBef>
              <a:spcAft>
                <a:spcPts val="0"/>
              </a:spcAft>
              <a:buClr>
                <a:srgbClr val="000000"/>
              </a:buClr>
              <a:buSzPts val="2499"/>
              <a:buFont typeface="Arial"/>
              <a:buChar char="⚬"/>
            </a:pPr>
            <a:r>
              <a:rPr lang="en-US" sz="2499" b="1" i="0" u="none" strike="noStrike" cap="none">
                <a:solidFill>
                  <a:srgbClr val="000000"/>
                </a:solidFill>
                <a:latin typeface="Arial"/>
                <a:ea typeface="Arial"/>
                <a:cs typeface="Arial"/>
                <a:sym typeface="Arial"/>
              </a:rPr>
              <a:t>Less face-to-face interaction</a:t>
            </a:r>
            <a:endParaRPr/>
          </a:p>
          <a:p>
            <a:pPr marL="1619248" marR="0" lvl="3" indent="-404811" algn="l" rtl="0">
              <a:lnSpc>
                <a:spcPct val="150000"/>
              </a:lnSpc>
              <a:spcBef>
                <a:spcPts val="0"/>
              </a:spcBef>
              <a:spcAft>
                <a:spcPts val="0"/>
              </a:spcAft>
              <a:buClr>
                <a:srgbClr val="000000"/>
              </a:buClr>
              <a:buSzPts val="2499"/>
              <a:buFont typeface="Arial"/>
              <a:buChar char="￭"/>
            </a:pPr>
            <a:r>
              <a:rPr lang="en-US" sz="2499" b="1" i="0" u="none" strike="noStrike" cap="none">
                <a:solidFill>
                  <a:srgbClr val="000000"/>
                </a:solidFill>
                <a:latin typeface="Arial"/>
                <a:ea typeface="Arial"/>
                <a:cs typeface="Arial"/>
                <a:sym typeface="Arial"/>
              </a:rPr>
              <a:t>Problems with socialization</a:t>
            </a:r>
            <a:endParaRPr/>
          </a:p>
          <a:p>
            <a:pPr marL="1619248" marR="0" lvl="3" indent="-404811" algn="l" rtl="0">
              <a:lnSpc>
                <a:spcPct val="150000"/>
              </a:lnSpc>
              <a:spcBef>
                <a:spcPts val="0"/>
              </a:spcBef>
              <a:spcAft>
                <a:spcPts val="0"/>
              </a:spcAft>
              <a:buClr>
                <a:srgbClr val="000000"/>
              </a:buClr>
              <a:buSzPts val="2499"/>
              <a:buFont typeface="Arial"/>
              <a:buChar char="￭"/>
            </a:pPr>
            <a:r>
              <a:rPr lang="en-US" sz="2499" b="1" i="0" u="none" strike="noStrike" cap="none">
                <a:solidFill>
                  <a:srgbClr val="000000"/>
                </a:solidFill>
                <a:latin typeface="Arial"/>
                <a:ea typeface="Arial"/>
                <a:cs typeface="Arial"/>
                <a:sym typeface="Arial"/>
              </a:rPr>
              <a:t>Feelings of isolation and loneliness</a:t>
            </a:r>
            <a:endParaRPr/>
          </a:p>
          <a:p>
            <a:pPr marL="1079499" marR="0" lvl="2" indent="-359833" algn="l" rtl="0">
              <a:lnSpc>
                <a:spcPct val="150000"/>
              </a:lnSpc>
              <a:spcBef>
                <a:spcPts val="0"/>
              </a:spcBef>
              <a:spcAft>
                <a:spcPts val="0"/>
              </a:spcAft>
              <a:buClr>
                <a:srgbClr val="000000"/>
              </a:buClr>
              <a:buSzPts val="2499"/>
              <a:buFont typeface="Arial"/>
              <a:buChar char="⚬"/>
            </a:pPr>
            <a:r>
              <a:rPr lang="en-US" sz="2499" b="1" i="0" u="none" strike="noStrike" cap="none">
                <a:solidFill>
                  <a:srgbClr val="000000"/>
                </a:solidFill>
                <a:latin typeface="Arial"/>
                <a:ea typeface="Arial"/>
                <a:cs typeface="Arial"/>
                <a:sym typeface="Arial"/>
              </a:rPr>
              <a:t>At-home Learning</a:t>
            </a:r>
            <a:endParaRPr/>
          </a:p>
          <a:p>
            <a:pPr marL="0" marR="0" lvl="0" indent="0" algn="l" rtl="0">
              <a:lnSpc>
                <a:spcPct val="150000"/>
              </a:lnSpc>
              <a:spcBef>
                <a:spcPts val="0"/>
              </a:spcBef>
              <a:spcAft>
                <a:spcPts val="0"/>
              </a:spcAft>
              <a:buNone/>
            </a:pPr>
            <a:endParaRPr sz="2499" b="1" i="0" u="none" strike="noStrike" cap="none">
              <a:solidFill>
                <a:srgbClr val="000000"/>
              </a:solidFill>
              <a:latin typeface="Arial"/>
              <a:ea typeface="Arial"/>
              <a:cs typeface="Arial"/>
              <a:sym typeface="Arial"/>
            </a:endParaRPr>
          </a:p>
        </p:txBody>
      </p:sp>
      <p:sp>
        <p:nvSpPr>
          <p:cNvPr id="179" name="Google Shape;179;p4"/>
          <p:cNvSpPr txBox="1"/>
          <p:nvPr/>
        </p:nvSpPr>
        <p:spPr>
          <a:xfrm>
            <a:off x="16056980" y="9503900"/>
            <a:ext cx="1196533" cy="20955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1400" b="0" i="0" u="none" strike="noStrike" cap="none">
                <a:solidFill>
                  <a:srgbClr val="1E64BF"/>
                </a:solidFill>
                <a:latin typeface="Arial"/>
                <a:ea typeface="Arial"/>
                <a:cs typeface="Arial"/>
                <a:sym typeface="Arial"/>
              </a:rPr>
              <a:t>Page 04</a:t>
            </a:r>
            <a:endParaRPr/>
          </a:p>
        </p:txBody>
      </p:sp>
      <p:sp>
        <p:nvSpPr>
          <p:cNvPr id="180" name="Google Shape;180;p4"/>
          <p:cNvSpPr txBox="1"/>
          <p:nvPr/>
        </p:nvSpPr>
        <p:spPr>
          <a:xfrm>
            <a:off x="598267" y="10029825"/>
            <a:ext cx="16056980" cy="25717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900" b="0" i="0" u="none" strike="noStrike" cap="none">
                <a:solidFill>
                  <a:srgbClr val="000000"/>
                </a:solidFill>
                <a:latin typeface="Arial"/>
                <a:ea typeface="Arial"/>
                <a:cs typeface="Arial"/>
                <a:sym typeface="Arial"/>
              </a:rPr>
              <a:t>Bozzola, E., Spina, G., Agostiniani, R., Barni, S., Russo, R., Scarpato, E., Di Mauro, A., Di Stefano, A. V., Caruso, C., Corsello, G., &amp; Staiano, A. (2022). The Use of Social Media in Children and Adolescents: Scoping Review on the Potential Risks. International journal of environmental research and public health, 19(16), 9960. https://doi.org/10.3390/ijerph19169960</a:t>
            </a:r>
            <a:endParaRPr/>
          </a:p>
        </p:txBody>
      </p:sp>
      <p:sp>
        <p:nvSpPr>
          <p:cNvPr id="181" name="Google Shape;181;p4"/>
          <p:cNvSpPr txBox="1"/>
          <p:nvPr/>
        </p:nvSpPr>
        <p:spPr>
          <a:xfrm>
            <a:off x="6527170" y="6452726"/>
            <a:ext cx="11203800" cy="3846600"/>
          </a:xfrm>
          <a:prstGeom prst="rect">
            <a:avLst/>
          </a:prstGeom>
          <a:noFill/>
          <a:ln>
            <a:noFill/>
          </a:ln>
        </p:spPr>
        <p:txBody>
          <a:bodyPr spcFirstLastPara="1" wrap="square" lIns="0" tIns="0" rIns="0" bIns="0" anchor="t" anchorCtr="0">
            <a:spAutoFit/>
          </a:bodyPr>
          <a:lstStyle/>
          <a:p>
            <a:pPr marL="539749" marR="0" lvl="1" indent="-269874" algn="l" rtl="0">
              <a:lnSpc>
                <a:spcPct val="150000"/>
              </a:lnSpc>
              <a:spcBef>
                <a:spcPts val="0"/>
              </a:spcBef>
              <a:spcAft>
                <a:spcPts val="0"/>
              </a:spcAft>
              <a:buClr>
                <a:srgbClr val="FFFFFF"/>
              </a:buClr>
              <a:buSzPts val="2499"/>
              <a:buFont typeface="Arial"/>
              <a:buChar char="•"/>
            </a:pPr>
            <a:r>
              <a:rPr lang="en-US" sz="2499" b="0" i="0" u="none" strike="noStrike" cap="none">
                <a:solidFill>
                  <a:srgbClr val="FFFFFF"/>
                </a:solidFill>
                <a:latin typeface="Arial"/>
                <a:ea typeface="Arial"/>
                <a:cs typeface="Arial"/>
                <a:sym typeface="Arial"/>
              </a:rPr>
              <a:t>Cierre de emergencia</a:t>
            </a:r>
            <a:endParaRPr/>
          </a:p>
          <a:p>
            <a:pPr marL="1079499" marR="0" lvl="2" indent="-359833" algn="l" rtl="0">
              <a:lnSpc>
                <a:spcPct val="150000"/>
              </a:lnSpc>
              <a:spcBef>
                <a:spcPts val="0"/>
              </a:spcBef>
              <a:spcAft>
                <a:spcPts val="0"/>
              </a:spcAft>
              <a:buClr>
                <a:srgbClr val="FFFFFF"/>
              </a:buClr>
              <a:buSzPts val="2499"/>
              <a:buFont typeface="Arial"/>
              <a:buChar char="⚬"/>
            </a:pPr>
            <a:r>
              <a:rPr lang="en-US" sz="2499" b="0" i="0" u="none" strike="noStrike" cap="none">
                <a:solidFill>
                  <a:srgbClr val="FFFFFF"/>
                </a:solidFill>
                <a:latin typeface="Arial"/>
                <a:ea typeface="Arial"/>
                <a:cs typeface="Arial"/>
                <a:sym typeface="Arial"/>
              </a:rPr>
              <a:t>Aumento en el uso de las redes y mayor acceso a internet</a:t>
            </a:r>
            <a:endParaRPr/>
          </a:p>
          <a:p>
            <a:pPr marL="1079499" marR="0" lvl="2" indent="-359833" algn="l" rtl="0">
              <a:lnSpc>
                <a:spcPct val="150000"/>
              </a:lnSpc>
              <a:spcBef>
                <a:spcPts val="0"/>
              </a:spcBef>
              <a:spcAft>
                <a:spcPts val="0"/>
              </a:spcAft>
              <a:buClr>
                <a:srgbClr val="FFFFFF"/>
              </a:buClr>
              <a:buSzPts val="2499"/>
              <a:buFont typeface="Arial"/>
              <a:buChar char="⚬"/>
            </a:pPr>
            <a:r>
              <a:rPr lang="en-US" sz="2499" b="0" i="0" u="none" strike="noStrike" cap="none">
                <a:solidFill>
                  <a:srgbClr val="FFFFFF"/>
                </a:solidFill>
                <a:latin typeface="Arial"/>
                <a:ea typeface="Arial"/>
                <a:cs typeface="Arial"/>
                <a:sym typeface="Arial"/>
              </a:rPr>
              <a:t>Menos interacción social cara a cara</a:t>
            </a:r>
            <a:endParaRPr/>
          </a:p>
          <a:p>
            <a:pPr marL="1619248" marR="0" lvl="3" indent="-404811" algn="l" rtl="0">
              <a:lnSpc>
                <a:spcPct val="150000"/>
              </a:lnSpc>
              <a:spcBef>
                <a:spcPts val="0"/>
              </a:spcBef>
              <a:spcAft>
                <a:spcPts val="0"/>
              </a:spcAft>
              <a:buClr>
                <a:srgbClr val="FFFFFF"/>
              </a:buClr>
              <a:buSzPts val="2499"/>
              <a:buFont typeface="Arial"/>
              <a:buChar char="￭"/>
            </a:pPr>
            <a:r>
              <a:rPr lang="en-US" sz="2499" b="0" i="0" u="none" strike="noStrike" cap="none">
                <a:solidFill>
                  <a:srgbClr val="FFFFFF"/>
                </a:solidFill>
                <a:latin typeface="Arial"/>
                <a:ea typeface="Arial"/>
                <a:cs typeface="Arial"/>
                <a:sym typeface="Arial"/>
              </a:rPr>
              <a:t>Dificultades socialiciando </a:t>
            </a:r>
            <a:endParaRPr/>
          </a:p>
          <a:p>
            <a:pPr marL="1619248" marR="0" lvl="3" indent="-404811" algn="l" rtl="0">
              <a:lnSpc>
                <a:spcPct val="150000"/>
              </a:lnSpc>
              <a:spcBef>
                <a:spcPts val="0"/>
              </a:spcBef>
              <a:spcAft>
                <a:spcPts val="0"/>
              </a:spcAft>
              <a:buClr>
                <a:srgbClr val="FFFFFF"/>
              </a:buClr>
              <a:buSzPts val="2499"/>
              <a:buFont typeface="Arial"/>
              <a:buChar char="￭"/>
            </a:pPr>
            <a:r>
              <a:rPr lang="en-US" sz="2499" b="0" i="0" u="none" strike="noStrike" cap="none">
                <a:solidFill>
                  <a:srgbClr val="FFFFFF"/>
                </a:solidFill>
                <a:latin typeface="Arial"/>
                <a:ea typeface="Arial"/>
                <a:cs typeface="Arial"/>
                <a:sym typeface="Arial"/>
              </a:rPr>
              <a:t>Aislamiento y soledad</a:t>
            </a:r>
            <a:endParaRPr/>
          </a:p>
          <a:p>
            <a:pPr marL="1079499" marR="0" lvl="2" indent="-359833" algn="l" rtl="0">
              <a:lnSpc>
                <a:spcPct val="150000"/>
              </a:lnSpc>
              <a:spcBef>
                <a:spcPts val="0"/>
              </a:spcBef>
              <a:spcAft>
                <a:spcPts val="0"/>
              </a:spcAft>
              <a:buClr>
                <a:srgbClr val="FFFFFF"/>
              </a:buClr>
              <a:buSzPts val="2499"/>
              <a:buFont typeface="Arial"/>
              <a:buChar char="⚬"/>
            </a:pPr>
            <a:r>
              <a:rPr lang="en-US" sz="2499" b="0" i="0" u="none" strike="noStrike" cap="none">
                <a:solidFill>
                  <a:srgbClr val="FFFFFF"/>
                </a:solidFill>
                <a:latin typeface="Arial"/>
                <a:ea typeface="Arial"/>
                <a:cs typeface="Arial"/>
                <a:sym typeface="Arial"/>
              </a:rPr>
              <a:t>Aprendizaje en casa</a:t>
            </a:r>
            <a:endParaRPr/>
          </a:p>
          <a:p>
            <a:pPr marL="0" marR="0" lvl="0" indent="0" algn="l" rtl="0">
              <a:lnSpc>
                <a:spcPct val="150000"/>
              </a:lnSpc>
              <a:spcBef>
                <a:spcPts val="0"/>
              </a:spcBef>
              <a:spcAft>
                <a:spcPts val="0"/>
              </a:spcAft>
              <a:buNone/>
            </a:pPr>
            <a:endParaRPr sz="2499" b="0" i="0" u="none" strike="noStrike" cap="none">
              <a:solidFill>
                <a:srgbClr val="FFFFFF"/>
              </a:solidFill>
              <a:latin typeface="Arial"/>
              <a:ea typeface="Arial"/>
              <a:cs typeface="Arial"/>
              <a:sym typeface="Arial"/>
            </a:endParaRPr>
          </a:p>
        </p:txBody>
      </p:sp>
      <p:cxnSp>
        <p:nvCxnSpPr>
          <p:cNvPr id="182" name="Google Shape;182;p4"/>
          <p:cNvCxnSpPr/>
          <p:nvPr/>
        </p:nvCxnSpPr>
        <p:spPr>
          <a:xfrm>
            <a:off x="17530341" y="9761075"/>
            <a:ext cx="353028" cy="0"/>
          </a:xfrm>
          <a:prstGeom prst="straightConnector1">
            <a:avLst/>
          </a:prstGeom>
          <a:noFill/>
          <a:ln w="19050" cap="flat" cmpd="sng">
            <a:solidFill>
              <a:srgbClr val="FFFFFF"/>
            </a:solidFill>
            <a:prstDash val="solid"/>
            <a:round/>
            <a:headEnd type="none" w="sm" len="sm"/>
            <a:tailEnd type="stealth" w="med" len="med"/>
          </a:ln>
        </p:spPr>
      </p:cxnSp>
      <p:sp>
        <p:nvSpPr>
          <p:cNvPr id="183" name="Google Shape;183;p4"/>
          <p:cNvSpPr txBox="1"/>
          <p:nvPr/>
        </p:nvSpPr>
        <p:spPr>
          <a:xfrm>
            <a:off x="16209380" y="9656300"/>
            <a:ext cx="1196533" cy="20955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1400" b="0" i="0" u="none" strike="noStrike" cap="none">
                <a:solidFill>
                  <a:srgbClr val="FFFEF8"/>
                </a:solidFill>
                <a:latin typeface="Arial"/>
                <a:ea typeface="Arial"/>
                <a:cs typeface="Arial"/>
                <a:sym typeface="Arial"/>
              </a:rPr>
              <a:t>Page 05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EF8"/>
            </a:gs>
            <a:gs pos="100000">
              <a:srgbClr val="D9EAFF"/>
            </a:gs>
          </a:gsLst>
          <a:lin ang="2700000" scaled="0"/>
        </a:gradFill>
        <a:effectLst/>
      </p:bgPr>
    </p:bg>
    <p:spTree>
      <p:nvGrpSpPr>
        <p:cNvPr id="1" name="Shape 191"/>
        <p:cNvGrpSpPr/>
        <p:nvPr/>
      </p:nvGrpSpPr>
      <p:grpSpPr>
        <a:xfrm>
          <a:off x="0" y="0"/>
          <a:ext cx="0" cy="0"/>
          <a:chOff x="0" y="0"/>
          <a:chExt cx="0" cy="0"/>
        </a:xfrm>
      </p:grpSpPr>
      <p:cxnSp>
        <p:nvCxnSpPr>
          <p:cNvPr id="192" name="Google Shape;192;p5"/>
          <p:cNvCxnSpPr/>
          <p:nvPr/>
        </p:nvCxnSpPr>
        <p:spPr>
          <a:xfrm>
            <a:off x="17377941" y="9608675"/>
            <a:ext cx="353028" cy="0"/>
          </a:xfrm>
          <a:prstGeom prst="straightConnector1">
            <a:avLst/>
          </a:prstGeom>
          <a:noFill/>
          <a:ln w="19050" cap="flat" cmpd="sng">
            <a:solidFill>
              <a:srgbClr val="1E64BF"/>
            </a:solidFill>
            <a:prstDash val="solid"/>
            <a:round/>
            <a:headEnd type="none" w="sm" len="sm"/>
            <a:tailEnd type="stealth" w="med" len="med"/>
          </a:ln>
        </p:spPr>
      </p:cxnSp>
      <p:sp>
        <p:nvSpPr>
          <p:cNvPr id="193" name="Google Shape;193;p5"/>
          <p:cNvSpPr/>
          <p:nvPr/>
        </p:nvSpPr>
        <p:spPr>
          <a:xfrm rot="2777232">
            <a:off x="-7224420" y="-8119230"/>
            <a:ext cx="13516502" cy="15403421"/>
          </a:xfrm>
          <a:custGeom>
            <a:avLst/>
            <a:gdLst/>
            <a:ahLst/>
            <a:cxnLst/>
            <a:rect l="l" t="t" r="r" b="b"/>
            <a:pathLst>
              <a:path w="13516502" h="15403421" extrusionOk="0">
                <a:moveTo>
                  <a:pt x="0" y="0"/>
                </a:moveTo>
                <a:lnTo>
                  <a:pt x="13516502" y="0"/>
                </a:lnTo>
                <a:lnTo>
                  <a:pt x="13516502" y="15403421"/>
                </a:lnTo>
                <a:lnTo>
                  <a:pt x="0" y="15403421"/>
                </a:lnTo>
                <a:lnTo>
                  <a:pt x="0" y="0"/>
                </a:lnTo>
                <a:close/>
              </a:path>
            </a:pathLst>
          </a:custGeom>
          <a:blipFill rotWithShape="1">
            <a:blip r:embed="rId3">
              <a:alphaModFix amt="35000"/>
            </a:blip>
            <a:stretch>
              <a:fillRect/>
            </a:stretch>
          </a:blipFill>
          <a:ln>
            <a:noFill/>
          </a:ln>
        </p:spPr>
        <p:txBody>
          <a:bodyPr/>
          <a:lstStyle/>
          <a:p>
            <a:endParaRPr lang="en-US"/>
          </a:p>
        </p:txBody>
      </p:sp>
      <p:sp>
        <p:nvSpPr>
          <p:cNvPr id="194" name="Google Shape;194;p5"/>
          <p:cNvSpPr/>
          <p:nvPr/>
        </p:nvSpPr>
        <p:spPr>
          <a:xfrm>
            <a:off x="1028700" y="1028700"/>
            <a:ext cx="457710" cy="437686"/>
          </a:xfrm>
          <a:custGeom>
            <a:avLst/>
            <a:gdLst/>
            <a:ahLst/>
            <a:cxnLst/>
            <a:rect l="l" t="t" r="r" b="b"/>
            <a:pathLst>
              <a:path w="457710" h="437686" extrusionOk="0">
                <a:moveTo>
                  <a:pt x="0" y="0"/>
                </a:moveTo>
                <a:lnTo>
                  <a:pt x="457710" y="0"/>
                </a:lnTo>
                <a:lnTo>
                  <a:pt x="457710" y="437686"/>
                </a:lnTo>
                <a:lnTo>
                  <a:pt x="0" y="437686"/>
                </a:lnTo>
                <a:lnTo>
                  <a:pt x="0" y="0"/>
                </a:lnTo>
                <a:close/>
              </a:path>
            </a:pathLst>
          </a:custGeom>
          <a:blipFill rotWithShape="1">
            <a:blip r:embed="rId4">
              <a:alphaModFix/>
            </a:blip>
            <a:stretch>
              <a:fillRect/>
            </a:stretch>
          </a:blipFill>
          <a:ln>
            <a:noFill/>
          </a:ln>
        </p:spPr>
        <p:txBody>
          <a:bodyPr/>
          <a:lstStyle/>
          <a:p>
            <a:endParaRPr lang="en-US"/>
          </a:p>
        </p:txBody>
      </p:sp>
      <p:pic>
        <p:nvPicPr>
          <p:cNvPr id="195" name="Google Shape;195;p5"/>
          <p:cNvPicPr preferRelativeResize="0"/>
          <p:nvPr/>
        </p:nvPicPr>
        <p:blipFill rotWithShape="1">
          <a:blip r:embed="rId5">
            <a:alphaModFix/>
          </a:blip>
          <a:srcRect/>
          <a:stretch/>
        </p:blipFill>
        <p:spPr>
          <a:xfrm>
            <a:off x="1263280" y="1590504"/>
            <a:ext cx="7105991" cy="7105991"/>
          </a:xfrm>
          <a:prstGeom prst="rect">
            <a:avLst/>
          </a:prstGeom>
          <a:noFill/>
          <a:ln>
            <a:noFill/>
          </a:ln>
        </p:spPr>
      </p:pic>
      <p:grpSp>
        <p:nvGrpSpPr>
          <p:cNvPr id="196" name="Google Shape;196;p5"/>
          <p:cNvGrpSpPr/>
          <p:nvPr/>
        </p:nvGrpSpPr>
        <p:grpSpPr>
          <a:xfrm>
            <a:off x="2224028" y="8524718"/>
            <a:ext cx="288336" cy="331236"/>
            <a:chOff x="0" y="-9525"/>
            <a:chExt cx="64018" cy="73543"/>
          </a:xfrm>
        </p:grpSpPr>
        <p:sp>
          <p:nvSpPr>
            <p:cNvPr id="197" name="Google Shape;197;p5"/>
            <p:cNvSpPr/>
            <p:nvPr/>
          </p:nvSpPr>
          <p:spPr>
            <a:xfrm>
              <a:off x="0" y="0"/>
              <a:ext cx="64018" cy="64018"/>
            </a:xfrm>
            <a:custGeom>
              <a:avLst/>
              <a:gdLst/>
              <a:ahLst/>
              <a:cxnLst/>
              <a:rect l="l" t="t" r="r" b="b"/>
              <a:pathLst>
                <a:path w="64018" h="64018" extrusionOk="0">
                  <a:moveTo>
                    <a:pt x="32009" y="0"/>
                  </a:moveTo>
                  <a:lnTo>
                    <a:pt x="32009" y="0"/>
                  </a:lnTo>
                  <a:cubicBezTo>
                    <a:pt x="40498" y="0"/>
                    <a:pt x="48640" y="3372"/>
                    <a:pt x="54643" y="9375"/>
                  </a:cubicBezTo>
                  <a:cubicBezTo>
                    <a:pt x="60646" y="15378"/>
                    <a:pt x="64018" y="23520"/>
                    <a:pt x="64018" y="32009"/>
                  </a:cubicBezTo>
                  <a:lnTo>
                    <a:pt x="64018" y="32009"/>
                  </a:lnTo>
                  <a:cubicBezTo>
                    <a:pt x="64018" y="49687"/>
                    <a:pt x="49687" y="64018"/>
                    <a:pt x="32009" y="64018"/>
                  </a:cubicBezTo>
                  <a:lnTo>
                    <a:pt x="32009" y="64018"/>
                  </a:lnTo>
                  <a:cubicBezTo>
                    <a:pt x="14331" y="64018"/>
                    <a:pt x="0" y="49687"/>
                    <a:pt x="0" y="32009"/>
                  </a:cubicBezTo>
                  <a:lnTo>
                    <a:pt x="0" y="32009"/>
                  </a:lnTo>
                  <a:cubicBezTo>
                    <a:pt x="0" y="14331"/>
                    <a:pt x="14331" y="0"/>
                    <a:pt x="32009" y="0"/>
                  </a:cubicBezTo>
                  <a:close/>
                </a:path>
              </a:pathLst>
            </a:custGeom>
            <a:solidFill>
              <a:srgbClr val="0244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txBox="1"/>
            <p:nvPr/>
          </p:nvSpPr>
          <p:spPr>
            <a:xfrm>
              <a:off x="0" y="-9525"/>
              <a:ext cx="64018" cy="73543"/>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99" name="Google Shape;199;p5"/>
          <p:cNvGrpSpPr/>
          <p:nvPr/>
        </p:nvGrpSpPr>
        <p:grpSpPr>
          <a:xfrm>
            <a:off x="4373677" y="8567618"/>
            <a:ext cx="288336" cy="288336"/>
            <a:chOff x="0" y="0"/>
            <a:chExt cx="64018" cy="64018"/>
          </a:xfrm>
        </p:grpSpPr>
        <p:sp>
          <p:nvSpPr>
            <p:cNvPr id="200" name="Google Shape;200;p5"/>
            <p:cNvSpPr/>
            <p:nvPr/>
          </p:nvSpPr>
          <p:spPr>
            <a:xfrm>
              <a:off x="0" y="0"/>
              <a:ext cx="64018" cy="64018"/>
            </a:xfrm>
            <a:custGeom>
              <a:avLst/>
              <a:gdLst/>
              <a:ahLst/>
              <a:cxnLst/>
              <a:rect l="l" t="t" r="r" b="b"/>
              <a:pathLst>
                <a:path w="64018" h="64018" extrusionOk="0">
                  <a:moveTo>
                    <a:pt x="32009" y="0"/>
                  </a:moveTo>
                  <a:lnTo>
                    <a:pt x="32009" y="0"/>
                  </a:lnTo>
                  <a:cubicBezTo>
                    <a:pt x="40498" y="0"/>
                    <a:pt x="48640" y="3372"/>
                    <a:pt x="54643" y="9375"/>
                  </a:cubicBezTo>
                  <a:cubicBezTo>
                    <a:pt x="60646" y="15378"/>
                    <a:pt x="64018" y="23520"/>
                    <a:pt x="64018" y="32009"/>
                  </a:cubicBezTo>
                  <a:lnTo>
                    <a:pt x="64018" y="32009"/>
                  </a:lnTo>
                  <a:cubicBezTo>
                    <a:pt x="64018" y="49687"/>
                    <a:pt x="49687" y="64018"/>
                    <a:pt x="32009" y="64018"/>
                  </a:cubicBezTo>
                  <a:lnTo>
                    <a:pt x="32009" y="64018"/>
                  </a:lnTo>
                  <a:cubicBezTo>
                    <a:pt x="14331" y="64018"/>
                    <a:pt x="0" y="49687"/>
                    <a:pt x="0" y="32009"/>
                  </a:cubicBezTo>
                  <a:lnTo>
                    <a:pt x="0" y="32009"/>
                  </a:lnTo>
                  <a:cubicBezTo>
                    <a:pt x="0" y="14331"/>
                    <a:pt x="14331" y="0"/>
                    <a:pt x="32009" y="0"/>
                  </a:cubicBezTo>
                  <a:close/>
                </a:path>
              </a:pathLst>
            </a:custGeom>
            <a:solidFill>
              <a:srgbClr val="1E6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txBox="1"/>
            <p:nvPr/>
          </p:nvSpPr>
          <p:spPr>
            <a:xfrm>
              <a:off x="0" y="0"/>
              <a:ext cx="64018" cy="64018"/>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2" name="Google Shape;202;p5"/>
          <p:cNvGrpSpPr/>
          <p:nvPr/>
        </p:nvGrpSpPr>
        <p:grpSpPr>
          <a:xfrm>
            <a:off x="6232130" y="8567618"/>
            <a:ext cx="288336" cy="288336"/>
            <a:chOff x="0" y="0"/>
            <a:chExt cx="64018" cy="64018"/>
          </a:xfrm>
        </p:grpSpPr>
        <p:sp>
          <p:nvSpPr>
            <p:cNvPr id="203" name="Google Shape;203;p5"/>
            <p:cNvSpPr/>
            <p:nvPr/>
          </p:nvSpPr>
          <p:spPr>
            <a:xfrm>
              <a:off x="0" y="0"/>
              <a:ext cx="64018" cy="64018"/>
            </a:xfrm>
            <a:custGeom>
              <a:avLst/>
              <a:gdLst/>
              <a:ahLst/>
              <a:cxnLst/>
              <a:rect l="l" t="t" r="r" b="b"/>
              <a:pathLst>
                <a:path w="64018" h="64018" extrusionOk="0">
                  <a:moveTo>
                    <a:pt x="32009" y="0"/>
                  </a:moveTo>
                  <a:lnTo>
                    <a:pt x="32009" y="0"/>
                  </a:lnTo>
                  <a:cubicBezTo>
                    <a:pt x="40498" y="0"/>
                    <a:pt x="48640" y="3372"/>
                    <a:pt x="54643" y="9375"/>
                  </a:cubicBezTo>
                  <a:cubicBezTo>
                    <a:pt x="60646" y="15378"/>
                    <a:pt x="64018" y="23520"/>
                    <a:pt x="64018" y="32009"/>
                  </a:cubicBezTo>
                  <a:lnTo>
                    <a:pt x="64018" y="32009"/>
                  </a:lnTo>
                  <a:cubicBezTo>
                    <a:pt x="64018" y="49687"/>
                    <a:pt x="49687" y="64018"/>
                    <a:pt x="32009" y="64018"/>
                  </a:cubicBezTo>
                  <a:lnTo>
                    <a:pt x="32009" y="64018"/>
                  </a:lnTo>
                  <a:cubicBezTo>
                    <a:pt x="14331" y="64018"/>
                    <a:pt x="0" y="49687"/>
                    <a:pt x="0" y="32009"/>
                  </a:cubicBezTo>
                  <a:lnTo>
                    <a:pt x="0" y="32009"/>
                  </a:lnTo>
                  <a:cubicBezTo>
                    <a:pt x="0" y="14331"/>
                    <a:pt x="14331" y="0"/>
                    <a:pt x="32009" y="0"/>
                  </a:cubicBezTo>
                  <a:close/>
                </a:path>
              </a:pathLst>
            </a:custGeom>
            <a:solidFill>
              <a:srgbClr val="6DA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txBox="1"/>
            <p:nvPr/>
          </p:nvSpPr>
          <p:spPr>
            <a:xfrm>
              <a:off x="0" y="0"/>
              <a:ext cx="64018" cy="64018"/>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5" name="Google Shape;205;p5"/>
          <p:cNvSpPr/>
          <p:nvPr/>
        </p:nvSpPr>
        <p:spPr>
          <a:xfrm rot="-6187450">
            <a:off x="10879732" y="-7004359"/>
            <a:ext cx="13516502" cy="15403421"/>
          </a:xfrm>
          <a:custGeom>
            <a:avLst/>
            <a:gdLst/>
            <a:ahLst/>
            <a:cxnLst/>
            <a:rect l="l" t="t" r="r" b="b"/>
            <a:pathLst>
              <a:path w="13516502" h="15403421" extrusionOk="0">
                <a:moveTo>
                  <a:pt x="0" y="0"/>
                </a:moveTo>
                <a:lnTo>
                  <a:pt x="13516502" y="0"/>
                </a:lnTo>
                <a:lnTo>
                  <a:pt x="13516502" y="15403421"/>
                </a:lnTo>
                <a:lnTo>
                  <a:pt x="0" y="15403421"/>
                </a:lnTo>
                <a:lnTo>
                  <a:pt x="0" y="0"/>
                </a:lnTo>
                <a:close/>
              </a:path>
            </a:pathLst>
          </a:custGeom>
          <a:blipFill rotWithShape="1">
            <a:blip r:embed="rId3">
              <a:alphaModFix amt="35000"/>
            </a:blip>
            <a:stretch>
              <a:fillRect/>
            </a:stretch>
          </a:blipFill>
          <a:ln>
            <a:noFill/>
          </a:ln>
        </p:spPr>
        <p:txBody>
          <a:bodyPr/>
          <a:lstStyle/>
          <a:p>
            <a:endParaRPr lang="en-US"/>
          </a:p>
        </p:txBody>
      </p:sp>
      <p:sp>
        <p:nvSpPr>
          <p:cNvPr id="206" name="Google Shape;206;p5"/>
          <p:cNvSpPr txBox="1"/>
          <p:nvPr/>
        </p:nvSpPr>
        <p:spPr>
          <a:xfrm>
            <a:off x="9144000" y="1514000"/>
            <a:ext cx="9144000" cy="29550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5999" i="0" u="none" strike="noStrike" cap="none">
                <a:solidFill>
                  <a:srgbClr val="1D2931"/>
                </a:solidFill>
                <a:latin typeface="Lobster"/>
                <a:ea typeface="Lobster"/>
                <a:cs typeface="Lobster"/>
                <a:sym typeface="Lobster"/>
              </a:rPr>
              <a:t>Rise of Social Media Use</a:t>
            </a:r>
            <a:endParaRPr>
              <a:latin typeface="Lobster"/>
              <a:ea typeface="Lobster"/>
              <a:cs typeface="Lobster"/>
              <a:sym typeface="Lobster"/>
            </a:endParaRPr>
          </a:p>
          <a:p>
            <a:pPr marL="0" marR="0" lvl="0" indent="0" algn="l" rtl="0">
              <a:lnSpc>
                <a:spcPct val="110001"/>
              </a:lnSpc>
              <a:spcBef>
                <a:spcPts val="0"/>
              </a:spcBef>
              <a:spcAft>
                <a:spcPts val="0"/>
              </a:spcAft>
              <a:buNone/>
            </a:pPr>
            <a:r>
              <a:rPr lang="en-US" sz="5999" i="0" u="none" strike="noStrike" cap="none">
                <a:solidFill>
                  <a:srgbClr val="024499"/>
                </a:solidFill>
                <a:latin typeface="Lobster"/>
                <a:ea typeface="Lobster"/>
                <a:cs typeface="Lobster"/>
                <a:sym typeface="Lobster"/>
              </a:rPr>
              <a:t>Aumento Del Uso De Las Redes Sociales</a:t>
            </a:r>
            <a:endParaRPr>
              <a:latin typeface="Lobster"/>
              <a:ea typeface="Lobster"/>
              <a:cs typeface="Lobster"/>
              <a:sym typeface="Lobster"/>
            </a:endParaRPr>
          </a:p>
        </p:txBody>
      </p:sp>
      <p:sp>
        <p:nvSpPr>
          <p:cNvPr id="207" name="Google Shape;207;p5"/>
          <p:cNvSpPr txBox="1"/>
          <p:nvPr/>
        </p:nvSpPr>
        <p:spPr>
          <a:xfrm>
            <a:off x="16056980" y="9503900"/>
            <a:ext cx="1196533" cy="20955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1400" b="0" i="0" u="none" strike="noStrike" cap="none">
                <a:solidFill>
                  <a:srgbClr val="1E64BF"/>
                </a:solidFill>
                <a:latin typeface="Arial"/>
                <a:ea typeface="Arial"/>
                <a:cs typeface="Arial"/>
                <a:sym typeface="Arial"/>
              </a:rPr>
              <a:t>Page 05</a:t>
            </a:r>
            <a:endParaRPr/>
          </a:p>
        </p:txBody>
      </p:sp>
      <p:sp>
        <p:nvSpPr>
          <p:cNvPr id="208" name="Google Shape;208;p5"/>
          <p:cNvSpPr txBox="1"/>
          <p:nvPr/>
        </p:nvSpPr>
        <p:spPr>
          <a:xfrm>
            <a:off x="2653386" y="8587498"/>
            <a:ext cx="1720291" cy="361564"/>
          </a:xfrm>
          <a:prstGeom prst="rect">
            <a:avLst/>
          </a:prstGeom>
          <a:noFill/>
          <a:ln>
            <a:noFill/>
          </a:ln>
        </p:spPr>
        <p:txBody>
          <a:bodyPr spcFirstLastPara="1" wrap="square" lIns="0" tIns="0" rIns="0" bIns="0" anchor="t" anchorCtr="0">
            <a:spAutoFit/>
          </a:bodyPr>
          <a:lstStyle/>
          <a:p>
            <a:pPr marL="0" marR="0" lvl="0" indent="0" algn="l" rtl="0">
              <a:lnSpc>
                <a:spcPct val="119983"/>
              </a:lnSpc>
              <a:spcBef>
                <a:spcPts val="0"/>
              </a:spcBef>
              <a:spcAft>
                <a:spcPts val="0"/>
              </a:spcAft>
              <a:buNone/>
            </a:pPr>
            <a:r>
              <a:rPr lang="en-US" sz="2372" b="0" i="0" u="none" strike="noStrike" cap="none">
                <a:solidFill>
                  <a:srgbClr val="1E64BF"/>
                </a:solidFill>
                <a:latin typeface="Arial"/>
                <a:ea typeface="Arial"/>
                <a:cs typeface="Arial"/>
                <a:sym typeface="Arial"/>
              </a:rPr>
              <a:t>Instagram</a:t>
            </a:r>
            <a:endParaRPr/>
          </a:p>
        </p:txBody>
      </p:sp>
      <p:sp>
        <p:nvSpPr>
          <p:cNvPr id="209" name="Google Shape;209;p5"/>
          <p:cNvSpPr txBox="1"/>
          <p:nvPr/>
        </p:nvSpPr>
        <p:spPr>
          <a:xfrm>
            <a:off x="4795312" y="8587498"/>
            <a:ext cx="1007461" cy="361564"/>
          </a:xfrm>
          <a:prstGeom prst="rect">
            <a:avLst/>
          </a:prstGeom>
          <a:noFill/>
          <a:ln>
            <a:noFill/>
          </a:ln>
        </p:spPr>
        <p:txBody>
          <a:bodyPr spcFirstLastPara="1" wrap="square" lIns="0" tIns="0" rIns="0" bIns="0" anchor="t" anchorCtr="0">
            <a:spAutoFit/>
          </a:bodyPr>
          <a:lstStyle/>
          <a:p>
            <a:pPr marL="0" marR="0" lvl="0" indent="0" algn="l" rtl="0">
              <a:lnSpc>
                <a:spcPct val="119983"/>
              </a:lnSpc>
              <a:spcBef>
                <a:spcPts val="0"/>
              </a:spcBef>
              <a:spcAft>
                <a:spcPts val="0"/>
              </a:spcAft>
              <a:buNone/>
            </a:pPr>
            <a:r>
              <a:rPr lang="en-US" sz="2372" b="0" i="0" u="none" strike="noStrike" cap="none">
                <a:solidFill>
                  <a:srgbClr val="1E64BF"/>
                </a:solidFill>
                <a:latin typeface="Arial"/>
                <a:ea typeface="Arial"/>
                <a:cs typeface="Arial"/>
                <a:sym typeface="Arial"/>
              </a:rPr>
              <a:t>Tiktok</a:t>
            </a:r>
            <a:endParaRPr/>
          </a:p>
        </p:txBody>
      </p:sp>
      <p:sp>
        <p:nvSpPr>
          <p:cNvPr id="210" name="Google Shape;210;p5"/>
          <p:cNvSpPr txBox="1"/>
          <p:nvPr/>
        </p:nvSpPr>
        <p:spPr>
          <a:xfrm>
            <a:off x="6653764" y="8587498"/>
            <a:ext cx="1949131" cy="361564"/>
          </a:xfrm>
          <a:prstGeom prst="rect">
            <a:avLst/>
          </a:prstGeom>
          <a:noFill/>
          <a:ln>
            <a:noFill/>
          </a:ln>
        </p:spPr>
        <p:txBody>
          <a:bodyPr spcFirstLastPara="1" wrap="square" lIns="0" tIns="0" rIns="0" bIns="0" anchor="t" anchorCtr="0">
            <a:spAutoFit/>
          </a:bodyPr>
          <a:lstStyle/>
          <a:p>
            <a:pPr marL="0" marR="0" lvl="0" indent="0" algn="l" rtl="0">
              <a:lnSpc>
                <a:spcPct val="119983"/>
              </a:lnSpc>
              <a:spcBef>
                <a:spcPts val="0"/>
              </a:spcBef>
              <a:spcAft>
                <a:spcPts val="0"/>
              </a:spcAft>
              <a:buNone/>
            </a:pPr>
            <a:r>
              <a:rPr lang="en-US" sz="2372" b="0" i="0" u="none" strike="noStrike" cap="none">
                <a:solidFill>
                  <a:srgbClr val="1E64BF"/>
                </a:solidFill>
                <a:latin typeface="Arial"/>
                <a:ea typeface="Arial"/>
                <a:cs typeface="Arial"/>
                <a:sym typeface="Arial"/>
              </a:rPr>
              <a:t>Youtube</a:t>
            </a:r>
            <a:endParaRPr/>
          </a:p>
        </p:txBody>
      </p:sp>
      <p:grpSp>
        <p:nvGrpSpPr>
          <p:cNvPr id="211" name="Google Shape;211;p5"/>
          <p:cNvGrpSpPr/>
          <p:nvPr/>
        </p:nvGrpSpPr>
        <p:grpSpPr>
          <a:xfrm>
            <a:off x="9144000" y="4858961"/>
            <a:ext cx="8400086" cy="3435996"/>
            <a:chOff x="0" y="0"/>
            <a:chExt cx="2212368" cy="904954"/>
          </a:xfrm>
        </p:grpSpPr>
        <p:sp>
          <p:nvSpPr>
            <p:cNvPr id="212" name="Google Shape;212;p5"/>
            <p:cNvSpPr/>
            <p:nvPr/>
          </p:nvSpPr>
          <p:spPr>
            <a:xfrm>
              <a:off x="0" y="0"/>
              <a:ext cx="2212368" cy="904954"/>
            </a:xfrm>
            <a:custGeom>
              <a:avLst/>
              <a:gdLst/>
              <a:ahLst/>
              <a:cxnLst/>
              <a:rect l="l" t="t" r="r" b="b"/>
              <a:pathLst>
                <a:path w="2212368" h="904954" extrusionOk="0">
                  <a:moveTo>
                    <a:pt x="13825" y="0"/>
                  </a:moveTo>
                  <a:lnTo>
                    <a:pt x="2198544" y="0"/>
                  </a:lnTo>
                  <a:cubicBezTo>
                    <a:pt x="2202210" y="0"/>
                    <a:pt x="2205726" y="1457"/>
                    <a:pt x="2208319" y="4049"/>
                  </a:cubicBezTo>
                  <a:cubicBezTo>
                    <a:pt x="2210912" y="6642"/>
                    <a:pt x="2212368" y="10158"/>
                    <a:pt x="2212368" y="13825"/>
                  </a:cubicBezTo>
                  <a:lnTo>
                    <a:pt x="2212368" y="891129"/>
                  </a:lnTo>
                  <a:cubicBezTo>
                    <a:pt x="2212368" y="894796"/>
                    <a:pt x="2210912" y="898312"/>
                    <a:pt x="2208319" y="900905"/>
                  </a:cubicBezTo>
                  <a:cubicBezTo>
                    <a:pt x="2205726" y="903497"/>
                    <a:pt x="2202210" y="904954"/>
                    <a:pt x="2198544" y="904954"/>
                  </a:cubicBezTo>
                  <a:lnTo>
                    <a:pt x="13825" y="904954"/>
                  </a:lnTo>
                  <a:cubicBezTo>
                    <a:pt x="10158" y="904954"/>
                    <a:pt x="6642" y="903497"/>
                    <a:pt x="4049" y="900905"/>
                  </a:cubicBezTo>
                  <a:cubicBezTo>
                    <a:pt x="1457" y="898312"/>
                    <a:pt x="0" y="894796"/>
                    <a:pt x="0" y="891129"/>
                  </a:cubicBezTo>
                  <a:lnTo>
                    <a:pt x="0" y="13825"/>
                  </a:lnTo>
                  <a:cubicBezTo>
                    <a:pt x="0" y="10158"/>
                    <a:pt x="1457" y="6642"/>
                    <a:pt x="4049" y="4049"/>
                  </a:cubicBezTo>
                  <a:cubicBezTo>
                    <a:pt x="6642" y="1457"/>
                    <a:pt x="10158" y="0"/>
                    <a:pt x="13825" y="0"/>
                  </a:cubicBezTo>
                  <a:close/>
                </a:path>
              </a:pathLst>
            </a:custGeom>
            <a:solidFill>
              <a:srgbClr val="000000">
                <a:alpha val="0"/>
              </a:srgbClr>
            </a:solidFill>
            <a:ln w="19050" cap="sq" cmpd="sng">
              <a:solidFill>
                <a:srgbClr val="6DAEF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txBox="1"/>
            <p:nvPr/>
          </p:nvSpPr>
          <p:spPr>
            <a:xfrm>
              <a:off x="0" y="0"/>
              <a:ext cx="2212368" cy="904954"/>
            </a:xfrm>
            <a:prstGeom prst="rect">
              <a:avLst/>
            </a:prstGeom>
            <a:noFill/>
            <a:ln>
              <a:noFill/>
            </a:ln>
          </p:spPr>
          <p:txBody>
            <a:bodyPr spcFirstLastPara="1" wrap="square" lIns="50800" tIns="50800" rIns="50800" bIns="50800" anchor="ctr" anchorCtr="0">
              <a:noAutofit/>
            </a:bodyPr>
            <a:lstStyle/>
            <a:p>
              <a:pPr marL="0" marR="0" lvl="0" indent="0" algn="l"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14" name="Google Shape;214;p5"/>
          <p:cNvSpPr txBox="1"/>
          <p:nvPr/>
        </p:nvSpPr>
        <p:spPr>
          <a:xfrm>
            <a:off x="198543" y="6044565"/>
            <a:ext cx="2449372" cy="36195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None/>
            </a:pPr>
            <a:r>
              <a:rPr lang="en-US" sz="2400" b="1" i="0" u="none" strike="noStrike" cap="none">
                <a:solidFill>
                  <a:srgbClr val="1E64BF"/>
                </a:solidFill>
                <a:latin typeface="Arial"/>
                <a:ea typeface="Arial"/>
                <a:cs typeface="Arial"/>
                <a:sym typeface="Arial"/>
              </a:rPr>
              <a:t>90% Youtube</a:t>
            </a:r>
            <a:endParaRPr/>
          </a:p>
        </p:txBody>
      </p:sp>
      <p:sp>
        <p:nvSpPr>
          <p:cNvPr id="215" name="Google Shape;215;p5"/>
          <p:cNvSpPr txBox="1"/>
          <p:nvPr/>
        </p:nvSpPr>
        <p:spPr>
          <a:xfrm>
            <a:off x="6376749" y="7347336"/>
            <a:ext cx="2449372" cy="36195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None/>
            </a:pPr>
            <a:r>
              <a:rPr lang="en-US" sz="2400" b="1" i="0" u="none" strike="noStrike" cap="none">
                <a:solidFill>
                  <a:srgbClr val="1E64BF"/>
                </a:solidFill>
                <a:latin typeface="Arial"/>
                <a:ea typeface="Arial"/>
                <a:cs typeface="Arial"/>
                <a:sym typeface="Arial"/>
              </a:rPr>
              <a:t>63% TikTok</a:t>
            </a:r>
            <a:endParaRPr/>
          </a:p>
        </p:txBody>
      </p:sp>
      <p:sp>
        <p:nvSpPr>
          <p:cNvPr id="216" name="Google Shape;216;p5"/>
          <p:cNvSpPr txBox="1"/>
          <p:nvPr/>
        </p:nvSpPr>
        <p:spPr>
          <a:xfrm>
            <a:off x="6376749" y="2391161"/>
            <a:ext cx="2449372" cy="361950"/>
          </a:xfrm>
          <a:prstGeom prst="rect">
            <a:avLst/>
          </a:prstGeom>
          <a:noFill/>
          <a:ln>
            <a:noFill/>
          </a:ln>
        </p:spPr>
        <p:txBody>
          <a:bodyPr spcFirstLastPara="1" wrap="square" lIns="0" tIns="0" rIns="0" bIns="0" anchor="t" anchorCtr="0">
            <a:spAutoFit/>
          </a:bodyPr>
          <a:lstStyle/>
          <a:p>
            <a:pPr marL="0" marR="0" lvl="0" indent="0" algn="l" rtl="0">
              <a:lnSpc>
                <a:spcPct val="119958"/>
              </a:lnSpc>
              <a:spcBef>
                <a:spcPts val="0"/>
              </a:spcBef>
              <a:spcAft>
                <a:spcPts val="0"/>
              </a:spcAft>
              <a:buNone/>
            </a:pPr>
            <a:r>
              <a:rPr lang="en-US" sz="2400" b="1" i="0" u="none" strike="noStrike" cap="none">
                <a:solidFill>
                  <a:srgbClr val="1E64BF"/>
                </a:solidFill>
                <a:latin typeface="Arial"/>
                <a:ea typeface="Arial"/>
                <a:cs typeface="Arial"/>
                <a:sym typeface="Arial"/>
              </a:rPr>
              <a:t>61% Instagram</a:t>
            </a:r>
            <a:endParaRPr/>
          </a:p>
        </p:txBody>
      </p:sp>
      <p:sp>
        <p:nvSpPr>
          <p:cNvPr id="217" name="Google Shape;217;p5"/>
          <p:cNvSpPr txBox="1"/>
          <p:nvPr/>
        </p:nvSpPr>
        <p:spPr>
          <a:xfrm>
            <a:off x="9446370" y="5095875"/>
            <a:ext cx="7931571" cy="285369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US" sz="2400" b="1" i="0" u="none" strike="noStrike" cap="none">
                <a:solidFill>
                  <a:srgbClr val="1D2931"/>
                </a:solidFill>
                <a:latin typeface="Arial"/>
                <a:ea typeface="Arial"/>
                <a:cs typeface="Arial"/>
                <a:sym typeface="Arial"/>
              </a:rPr>
              <a:t>Pew Research Center survey of U.S. teens ages 13 to 17 conducted Sept. 18-Oct, 2025.</a:t>
            </a:r>
            <a:endParaRPr/>
          </a:p>
          <a:p>
            <a:pPr marL="0" marR="0" lvl="0" indent="0" algn="l" rtl="0">
              <a:lnSpc>
                <a:spcPct val="116666"/>
              </a:lnSpc>
              <a:spcBef>
                <a:spcPts val="0"/>
              </a:spcBef>
              <a:spcAft>
                <a:spcPts val="0"/>
              </a:spcAft>
              <a:buNone/>
            </a:pPr>
            <a:endParaRPr sz="2400" b="1" i="0" u="none" strike="noStrike" cap="none">
              <a:solidFill>
                <a:srgbClr val="1D2931"/>
              </a:solidFill>
              <a:latin typeface="Arial"/>
              <a:ea typeface="Arial"/>
              <a:cs typeface="Arial"/>
              <a:sym typeface="Arial"/>
            </a:endParaRPr>
          </a:p>
          <a:p>
            <a:pPr marL="0" marR="0" lvl="0" indent="0" algn="l" rtl="0">
              <a:lnSpc>
                <a:spcPct val="139958"/>
              </a:lnSpc>
              <a:spcBef>
                <a:spcPts val="0"/>
              </a:spcBef>
              <a:spcAft>
                <a:spcPts val="0"/>
              </a:spcAft>
              <a:buNone/>
            </a:pPr>
            <a:r>
              <a:rPr lang="en-US" sz="2400" b="1" i="0" u="none" strike="noStrike" cap="none">
                <a:solidFill>
                  <a:srgbClr val="1E64BF"/>
                </a:solidFill>
                <a:latin typeface="Arial"/>
                <a:ea typeface="Arial"/>
                <a:cs typeface="Arial"/>
                <a:sym typeface="Arial"/>
              </a:rPr>
              <a:t>Encuesta del Pew Research Center a adolescentes estadounidenses de entre 13 y 17 años realizada entre el 18 de septiembre y el 20 de octubre de 2025.</a:t>
            </a:r>
            <a:endParaRPr/>
          </a:p>
        </p:txBody>
      </p:sp>
      <p:sp>
        <p:nvSpPr>
          <p:cNvPr id="218" name="Google Shape;218;p5"/>
          <p:cNvSpPr txBox="1"/>
          <p:nvPr/>
        </p:nvSpPr>
        <p:spPr>
          <a:xfrm>
            <a:off x="198543" y="9608675"/>
            <a:ext cx="16280184" cy="18097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200" b="0" i="0" u="none" strike="noStrike" cap="none">
                <a:solidFill>
                  <a:srgbClr val="000000"/>
                </a:solidFill>
                <a:latin typeface="Arial"/>
                <a:ea typeface="Arial"/>
                <a:cs typeface="Arial"/>
                <a:sym typeface="Arial"/>
              </a:rPr>
              <a:t>Faverio, Michelle. (2024). Teens, Social Media, and Technology 2024. Pew Research Center. https://www.pewresearch.org/internet/2024/12/12/teens-social-media-and-technology-2024/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EF8"/>
            </a:gs>
            <a:gs pos="100000">
              <a:srgbClr val="D9EAFF"/>
            </a:gs>
          </a:gsLst>
          <a:lin ang="2700000" scaled="0"/>
        </a:gradFill>
        <a:effectLst/>
      </p:bgPr>
    </p:bg>
    <p:spTree>
      <p:nvGrpSpPr>
        <p:cNvPr id="1" name="Shape 226"/>
        <p:cNvGrpSpPr/>
        <p:nvPr/>
      </p:nvGrpSpPr>
      <p:grpSpPr>
        <a:xfrm>
          <a:off x="0" y="0"/>
          <a:ext cx="0" cy="0"/>
          <a:chOff x="0" y="0"/>
          <a:chExt cx="0" cy="0"/>
        </a:xfrm>
      </p:grpSpPr>
      <p:cxnSp>
        <p:nvCxnSpPr>
          <p:cNvPr id="227" name="Google Shape;227;p6"/>
          <p:cNvCxnSpPr/>
          <p:nvPr/>
        </p:nvCxnSpPr>
        <p:spPr>
          <a:xfrm>
            <a:off x="17377941" y="9608675"/>
            <a:ext cx="353028" cy="0"/>
          </a:xfrm>
          <a:prstGeom prst="straightConnector1">
            <a:avLst/>
          </a:prstGeom>
          <a:noFill/>
          <a:ln w="19050" cap="flat" cmpd="sng">
            <a:solidFill>
              <a:srgbClr val="1E64BF"/>
            </a:solidFill>
            <a:prstDash val="solid"/>
            <a:round/>
            <a:headEnd type="none" w="sm" len="sm"/>
            <a:tailEnd type="stealth" w="med" len="med"/>
          </a:ln>
        </p:spPr>
      </p:cxnSp>
      <p:sp>
        <p:nvSpPr>
          <p:cNvPr id="228" name="Google Shape;228;p6"/>
          <p:cNvSpPr/>
          <p:nvPr/>
        </p:nvSpPr>
        <p:spPr>
          <a:xfrm rot="2777232">
            <a:off x="-4611546" y="-671135"/>
            <a:ext cx="13516502" cy="11621315"/>
          </a:xfrm>
          <a:custGeom>
            <a:avLst/>
            <a:gdLst/>
            <a:ahLst/>
            <a:cxnLst/>
            <a:rect l="l" t="t" r="r" b="b"/>
            <a:pathLst>
              <a:path w="13516502" h="11621315" extrusionOk="0">
                <a:moveTo>
                  <a:pt x="0" y="0"/>
                </a:moveTo>
                <a:lnTo>
                  <a:pt x="13516502" y="0"/>
                </a:lnTo>
                <a:lnTo>
                  <a:pt x="13516502" y="11621315"/>
                </a:lnTo>
                <a:lnTo>
                  <a:pt x="0" y="11621315"/>
                </a:lnTo>
                <a:lnTo>
                  <a:pt x="0" y="0"/>
                </a:lnTo>
                <a:close/>
              </a:path>
            </a:pathLst>
          </a:custGeom>
          <a:blipFill rotWithShape="1">
            <a:blip r:embed="rId3">
              <a:alphaModFix amt="35000"/>
            </a:blip>
            <a:stretch>
              <a:fillRect t="-32543"/>
            </a:stretch>
          </a:blipFill>
          <a:ln>
            <a:noFill/>
          </a:ln>
        </p:spPr>
        <p:txBody>
          <a:bodyPr/>
          <a:lstStyle/>
          <a:p>
            <a:endParaRPr lang="en-US"/>
          </a:p>
        </p:txBody>
      </p:sp>
      <p:sp>
        <p:nvSpPr>
          <p:cNvPr id="229" name="Google Shape;229;p6"/>
          <p:cNvSpPr/>
          <p:nvPr/>
        </p:nvSpPr>
        <p:spPr>
          <a:xfrm>
            <a:off x="1028700" y="1028700"/>
            <a:ext cx="457710" cy="437686"/>
          </a:xfrm>
          <a:custGeom>
            <a:avLst/>
            <a:gdLst/>
            <a:ahLst/>
            <a:cxnLst/>
            <a:rect l="l" t="t" r="r" b="b"/>
            <a:pathLst>
              <a:path w="457710" h="437686" extrusionOk="0">
                <a:moveTo>
                  <a:pt x="0" y="0"/>
                </a:moveTo>
                <a:lnTo>
                  <a:pt x="457710" y="0"/>
                </a:lnTo>
                <a:lnTo>
                  <a:pt x="457710" y="437686"/>
                </a:lnTo>
                <a:lnTo>
                  <a:pt x="0" y="437686"/>
                </a:lnTo>
                <a:lnTo>
                  <a:pt x="0" y="0"/>
                </a:lnTo>
                <a:close/>
              </a:path>
            </a:pathLst>
          </a:custGeom>
          <a:blipFill rotWithShape="1">
            <a:blip r:embed="rId4">
              <a:alphaModFix/>
            </a:blip>
            <a:stretch>
              <a:fillRect/>
            </a:stretch>
          </a:blipFill>
          <a:ln>
            <a:noFill/>
          </a:ln>
        </p:spPr>
        <p:txBody>
          <a:bodyPr/>
          <a:lstStyle/>
          <a:p>
            <a:endParaRPr lang="en-US"/>
          </a:p>
        </p:txBody>
      </p:sp>
      <p:sp>
        <p:nvSpPr>
          <p:cNvPr id="230" name="Google Shape;230;p6"/>
          <p:cNvSpPr/>
          <p:nvPr/>
        </p:nvSpPr>
        <p:spPr>
          <a:xfrm rot="-6187450">
            <a:off x="7672085" y="-6454168"/>
            <a:ext cx="13516502" cy="15403421"/>
          </a:xfrm>
          <a:custGeom>
            <a:avLst/>
            <a:gdLst/>
            <a:ahLst/>
            <a:cxnLst/>
            <a:rect l="l" t="t" r="r" b="b"/>
            <a:pathLst>
              <a:path w="13516502" h="15403421" extrusionOk="0">
                <a:moveTo>
                  <a:pt x="0" y="0"/>
                </a:moveTo>
                <a:lnTo>
                  <a:pt x="13516502" y="0"/>
                </a:lnTo>
                <a:lnTo>
                  <a:pt x="13516502" y="15403421"/>
                </a:lnTo>
                <a:lnTo>
                  <a:pt x="0" y="15403421"/>
                </a:lnTo>
                <a:lnTo>
                  <a:pt x="0" y="0"/>
                </a:lnTo>
                <a:close/>
              </a:path>
            </a:pathLst>
          </a:custGeom>
          <a:blipFill rotWithShape="1">
            <a:blip r:embed="rId3">
              <a:alphaModFix amt="35000"/>
            </a:blip>
            <a:stretch>
              <a:fillRect/>
            </a:stretch>
          </a:blipFill>
          <a:ln>
            <a:noFill/>
          </a:ln>
        </p:spPr>
        <p:txBody>
          <a:bodyPr/>
          <a:lstStyle/>
          <a:p>
            <a:endParaRPr lang="en-US"/>
          </a:p>
        </p:txBody>
      </p:sp>
      <p:grpSp>
        <p:nvGrpSpPr>
          <p:cNvPr id="231" name="Google Shape;231;p6"/>
          <p:cNvGrpSpPr/>
          <p:nvPr/>
        </p:nvGrpSpPr>
        <p:grpSpPr>
          <a:xfrm>
            <a:off x="6661434" y="3592516"/>
            <a:ext cx="5147966" cy="5765375"/>
            <a:chOff x="0" y="0"/>
            <a:chExt cx="1355843" cy="1518453"/>
          </a:xfrm>
        </p:grpSpPr>
        <p:sp>
          <p:nvSpPr>
            <p:cNvPr id="232" name="Google Shape;232;p6"/>
            <p:cNvSpPr/>
            <p:nvPr/>
          </p:nvSpPr>
          <p:spPr>
            <a:xfrm>
              <a:off x="0" y="0"/>
              <a:ext cx="1355843" cy="1518453"/>
            </a:xfrm>
            <a:custGeom>
              <a:avLst/>
              <a:gdLst/>
              <a:ahLst/>
              <a:cxnLst/>
              <a:rect l="l" t="t" r="r" b="b"/>
              <a:pathLst>
                <a:path w="1355843" h="1518453" extrusionOk="0">
                  <a:moveTo>
                    <a:pt x="22558" y="0"/>
                  </a:moveTo>
                  <a:lnTo>
                    <a:pt x="1333285" y="0"/>
                  </a:lnTo>
                  <a:cubicBezTo>
                    <a:pt x="1345743" y="0"/>
                    <a:pt x="1355843" y="10100"/>
                    <a:pt x="1355843" y="22558"/>
                  </a:cubicBezTo>
                  <a:lnTo>
                    <a:pt x="1355843" y="1495894"/>
                  </a:lnTo>
                  <a:cubicBezTo>
                    <a:pt x="1355843" y="1508353"/>
                    <a:pt x="1345743" y="1518453"/>
                    <a:pt x="1333285" y="1518453"/>
                  </a:cubicBezTo>
                  <a:lnTo>
                    <a:pt x="22558" y="1518453"/>
                  </a:lnTo>
                  <a:cubicBezTo>
                    <a:pt x="10100" y="1518453"/>
                    <a:pt x="0" y="1508353"/>
                    <a:pt x="0" y="1495894"/>
                  </a:cubicBezTo>
                  <a:lnTo>
                    <a:pt x="0" y="22558"/>
                  </a:lnTo>
                  <a:cubicBezTo>
                    <a:pt x="0" y="10100"/>
                    <a:pt x="10100" y="0"/>
                    <a:pt x="22558" y="0"/>
                  </a:cubicBezTo>
                  <a:close/>
                </a:path>
              </a:pathLst>
            </a:custGeom>
            <a:solidFill>
              <a:srgbClr val="000000">
                <a:alpha val="0"/>
              </a:srgbClr>
            </a:solidFill>
            <a:ln w="19050" cap="sq" cmpd="sng">
              <a:solidFill>
                <a:srgbClr val="6DAEF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txBox="1"/>
            <p:nvPr/>
          </p:nvSpPr>
          <p:spPr>
            <a:xfrm>
              <a:off x="0" y="0"/>
              <a:ext cx="1355843" cy="1518453"/>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4" name="Google Shape;234;p6"/>
          <p:cNvGrpSpPr/>
          <p:nvPr/>
        </p:nvGrpSpPr>
        <p:grpSpPr>
          <a:xfrm>
            <a:off x="992045" y="3635379"/>
            <a:ext cx="5228458" cy="5765375"/>
            <a:chOff x="0" y="0"/>
            <a:chExt cx="1377042" cy="1518453"/>
          </a:xfrm>
        </p:grpSpPr>
        <p:sp>
          <p:nvSpPr>
            <p:cNvPr id="235" name="Google Shape;235;p6"/>
            <p:cNvSpPr/>
            <p:nvPr/>
          </p:nvSpPr>
          <p:spPr>
            <a:xfrm>
              <a:off x="0" y="0"/>
              <a:ext cx="1377042" cy="1518453"/>
            </a:xfrm>
            <a:custGeom>
              <a:avLst/>
              <a:gdLst/>
              <a:ahLst/>
              <a:cxnLst/>
              <a:rect l="l" t="t" r="r" b="b"/>
              <a:pathLst>
                <a:path w="1377042" h="1518453" extrusionOk="0">
                  <a:moveTo>
                    <a:pt x="22211" y="0"/>
                  </a:moveTo>
                  <a:lnTo>
                    <a:pt x="1354831" y="0"/>
                  </a:lnTo>
                  <a:cubicBezTo>
                    <a:pt x="1367098" y="0"/>
                    <a:pt x="1377042" y="9944"/>
                    <a:pt x="1377042" y="22211"/>
                  </a:cubicBezTo>
                  <a:lnTo>
                    <a:pt x="1377042" y="1496242"/>
                  </a:lnTo>
                  <a:cubicBezTo>
                    <a:pt x="1377042" y="1508509"/>
                    <a:pt x="1367098" y="1518453"/>
                    <a:pt x="1354831" y="1518453"/>
                  </a:cubicBezTo>
                  <a:lnTo>
                    <a:pt x="22211" y="1518453"/>
                  </a:lnTo>
                  <a:cubicBezTo>
                    <a:pt x="16320" y="1518453"/>
                    <a:pt x="10671" y="1516113"/>
                    <a:pt x="6505" y="1511947"/>
                  </a:cubicBezTo>
                  <a:cubicBezTo>
                    <a:pt x="2340" y="1507782"/>
                    <a:pt x="0" y="1502132"/>
                    <a:pt x="0" y="1496242"/>
                  </a:cubicBezTo>
                  <a:lnTo>
                    <a:pt x="0" y="22211"/>
                  </a:lnTo>
                  <a:cubicBezTo>
                    <a:pt x="0" y="9944"/>
                    <a:pt x="9944" y="0"/>
                    <a:pt x="22211" y="0"/>
                  </a:cubicBezTo>
                  <a:close/>
                </a:path>
              </a:pathLst>
            </a:custGeom>
            <a:solidFill>
              <a:srgbClr val="000000">
                <a:alpha val="0"/>
              </a:srgbClr>
            </a:solidFill>
            <a:ln w="19050" cap="sq" cmpd="sng">
              <a:solidFill>
                <a:srgbClr val="6DAEF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txBox="1"/>
            <p:nvPr/>
          </p:nvSpPr>
          <p:spPr>
            <a:xfrm>
              <a:off x="0" y="0"/>
              <a:ext cx="1377042" cy="1518453"/>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37" name="Google Shape;237;p6"/>
          <p:cNvGrpSpPr/>
          <p:nvPr/>
        </p:nvGrpSpPr>
        <p:grpSpPr>
          <a:xfrm>
            <a:off x="12258239" y="3635379"/>
            <a:ext cx="5120589" cy="5765375"/>
            <a:chOff x="0" y="0"/>
            <a:chExt cx="1348633" cy="1518453"/>
          </a:xfrm>
        </p:grpSpPr>
        <p:sp>
          <p:nvSpPr>
            <p:cNvPr id="238" name="Google Shape;238;p6"/>
            <p:cNvSpPr/>
            <p:nvPr/>
          </p:nvSpPr>
          <p:spPr>
            <a:xfrm>
              <a:off x="0" y="0"/>
              <a:ext cx="1348633" cy="1518453"/>
            </a:xfrm>
            <a:custGeom>
              <a:avLst/>
              <a:gdLst/>
              <a:ahLst/>
              <a:cxnLst/>
              <a:rect l="l" t="t" r="r" b="b"/>
              <a:pathLst>
                <a:path w="1348633" h="1518453" extrusionOk="0">
                  <a:moveTo>
                    <a:pt x="22679" y="0"/>
                  </a:moveTo>
                  <a:lnTo>
                    <a:pt x="1325954" y="0"/>
                  </a:lnTo>
                  <a:cubicBezTo>
                    <a:pt x="1331969" y="0"/>
                    <a:pt x="1337737" y="2389"/>
                    <a:pt x="1341990" y="6642"/>
                  </a:cubicBezTo>
                  <a:cubicBezTo>
                    <a:pt x="1346243" y="10896"/>
                    <a:pt x="1348633" y="16664"/>
                    <a:pt x="1348633" y="22679"/>
                  </a:cubicBezTo>
                  <a:lnTo>
                    <a:pt x="1348633" y="1495774"/>
                  </a:lnTo>
                  <a:cubicBezTo>
                    <a:pt x="1348633" y="1508299"/>
                    <a:pt x="1338479" y="1518453"/>
                    <a:pt x="1325954" y="1518453"/>
                  </a:cubicBezTo>
                  <a:lnTo>
                    <a:pt x="22679" y="1518453"/>
                  </a:lnTo>
                  <a:cubicBezTo>
                    <a:pt x="16664" y="1518453"/>
                    <a:pt x="10896" y="1516063"/>
                    <a:pt x="6642" y="1511810"/>
                  </a:cubicBezTo>
                  <a:cubicBezTo>
                    <a:pt x="2389" y="1507557"/>
                    <a:pt x="0" y="1501789"/>
                    <a:pt x="0" y="1495774"/>
                  </a:cubicBezTo>
                  <a:lnTo>
                    <a:pt x="0" y="22679"/>
                  </a:lnTo>
                  <a:cubicBezTo>
                    <a:pt x="0" y="16664"/>
                    <a:pt x="2389" y="10896"/>
                    <a:pt x="6642" y="6642"/>
                  </a:cubicBezTo>
                  <a:cubicBezTo>
                    <a:pt x="10896" y="2389"/>
                    <a:pt x="16664" y="0"/>
                    <a:pt x="22679" y="0"/>
                  </a:cubicBezTo>
                  <a:close/>
                </a:path>
              </a:pathLst>
            </a:custGeom>
            <a:solidFill>
              <a:srgbClr val="000000">
                <a:alpha val="0"/>
              </a:srgbClr>
            </a:solidFill>
            <a:ln w="19050" cap="sq" cmpd="sng">
              <a:solidFill>
                <a:srgbClr val="6DAEF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txBox="1"/>
            <p:nvPr/>
          </p:nvSpPr>
          <p:spPr>
            <a:xfrm>
              <a:off x="0" y="0"/>
              <a:ext cx="1348633" cy="1518453"/>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40" name="Google Shape;240;p6"/>
          <p:cNvSpPr/>
          <p:nvPr/>
        </p:nvSpPr>
        <p:spPr>
          <a:xfrm>
            <a:off x="8588662" y="2313017"/>
            <a:ext cx="1293510" cy="1322362"/>
          </a:xfrm>
          <a:custGeom>
            <a:avLst/>
            <a:gdLst/>
            <a:ahLst/>
            <a:cxnLst/>
            <a:rect l="l" t="t" r="r" b="b"/>
            <a:pathLst>
              <a:path w="1293510" h="1322362" extrusionOk="0">
                <a:moveTo>
                  <a:pt x="0" y="0"/>
                </a:moveTo>
                <a:lnTo>
                  <a:pt x="1293510" y="0"/>
                </a:lnTo>
                <a:lnTo>
                  <a:pt x="1293510" y="1322362"/>
                </a:lnTo>
                <a:lnTo>
                  <a:pt x="0" y="1322362"/>
                </a:lnTo>
                <a:lnTo>
                  <a:pt x="0" y="0"/>
                </a:lnTo>
                <a:close/>
              </a:path>
            </a:pathLst>
          </a:custGeom>
          <a:blipFill rotWithShape="1">
            <a:blip r:embed="rId5">
              <a:alphaModFix/>
            </a:blip>
            <a:stretch>
              <a:fillRect/>
            </a:stretch>
          </a:blipFill>
          <a:ln>
            <a:noFill/>
          </a:ln>
        </p:spPr>
        <p:txBody>
          <a:bodyPr/>
          <a:lstStyle/>
          <a:p>
            <a:endParaRPr lang="en-US"/>
          </a:p>
        </p:txBody>
      </p:sp>
      <p:sp>
        <p:nvSpPr>
          <p:cNvPr id="241" name="Google Shape;241;p6"/>
          <p:cNvSpPr/>
          <p:nvPr/>
        </p:nvSpPr>
        <p:spPr>
          <a:xfrm>
            <a:off x="2714489" y="2422691"/>
            <a:ext cx="2055824" cy="1138412"/>
          </a:xfrm>
          <a:custGeom>
            <a:avLst/>
            <a:gdLst/>
            <a:ahLst/>
            <a:cxnLst/>
            <a:rect l="l" t="t" r="r" b="b"/>
            <a:pathLst>
              <a:path w="2055824" h="1138412" extrusionOk="0">
                <a:moveTo>
                  <a:pt x="0" y="0"/>
                </a:moveTo>
                <a:lnTo>
                  <a:pt x="2055824" y="0"/>
                </a:lnTo>
                <a:lnTo>
                  <a:pt x="2055824" y="1138412"/>
                </a:lnTo>
                <a:lnTo>
                  <a:pt x="0" y="1138412"/>
                </a:lnTo>
                <a:lnTo>
                  <a:pt x="0" y="0"/>
                </a:lnTo>
                <a:close/>
              </a:path>
            </a:pathLst>
          </a:custGeom>
          <a:blipFill rotWithShape="1">
            <a:blip r:embed="rId6">
              <a:alphaModFix/>
            </a:blip>
            <a:stretch>
              <a:fillRect/>
            </a:stretch>
          </a:blipFill>
          <a:ln>
            <a:noFill/>
          </a:ln>
        </p:spPr>
        <p:txBody>
          <a:bodyPr/>
          <a:lstStyle/>
          <a:p>
            <a:endParaRPr lang="en-US"/>
          </a:p>
        </p:txBody>
      </p:sp>
      <p:sp>
        <p:nvSpPr>
          <p:cNvPr id="242" name="Google Shape;242;p6"/>
          <p:cNvSpPr/>
          <p:nvPr/>
        </p:nvSpPr>
        <p:spPr>
          <a:xfrm>
            <a:off x="14151517" y="2270154"/>
            <a:ext cx="1334035" cy="1322362"/>
          </a:xfrm>
          <a:custGeom>
            <a:avLst/>
            <a:gdLst/>
            <a:ahLst/>
            <a:cxnLst/>
            <a:rect l="l" t="t" r="r" b="b"/>
            <a:pathLst>
              <a:path w="1334035" h="1322362" extrusionOk="0">
                <a:moveTo>
                  <a:pt x="0" y="0"/>
                </a:moveTo>
                <a:lnTo>
                  <a:pt x="1334034" y="0"/>
                </a:lnTo>
                <a:lnTo>
                  <a:pt x="1334034" y="1322362"/>
                </a:lnTo>
                <a:lnTo>
                  <a:pt x="0" y="1322362"/>
                </a:lnTo>
                <a:lnTo>
                  <a:pt x="0" y="0"/>
                </a:lnTo>
                <a:close/>
              </a:path>
            </a:pathLst>
          </a:custGeom>
          <a:blipFill rotWithShape="1">
            <a:blip r:embed="rId7">
              <a:alphaModFix/>
            </a:blip>
            <a:stretch>
              <a:fillRect/>
            </a:stretch>
          </a:blipFill>
          <a:ln>
            <a:noFill/>
          </a:ln>
        </p:spPr>
        <p:txBody>
          <a:bodyPr/>
          <a:lstStyle/>
          <a:p>
            <a:endParaRPr lang="en-US"/>
          </a:p>
        </p:txBody>
      </p:sp>
      <p:sp>
        <p:nvSpPr>
          <p:cNvPr id="243" name="Google Shape;243;p6"/>
          <p:cNvSpPr txBox="1"/>
          <p:nvPr/>
        </p:nvSpPr>
        <p:spPr>
          <a:xfrm>
            <a:off x="969000" y="215425"/>
            <a:ext cx="16350000" cy="2133000"/>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US" sz="6599" i="0" u="none" strike="noStrike" cap="none">
                <a:solidFill>
                  <a:srgbClr val="000000"/>
                </a:solidFill>
                <a:latin typeface="Lobster"/>
                <a:ea typeface="Lobster"/>
                <a:cs typeface="Lobster"/>
                <a:sym typeface="Lobster"/>
              </a:rPr>
              <a:t>Positive Effects</a:t>
            </a:r>
            <a:endParaRPr>
              <a:latin typeface="Lobster"/>
              <a:ea typeface="Lobster"/>
              <a:cs typeface="Lobster"/>
              <a:sym typeface="Lobster"/>
            </a:endParaRPr>
          </a:p>
          <a:p>
            <a:pPr marL="0" marR="0" lvl="0" indent="0" algn="ctr" rtl="0">
              <a:lnSpc>
                <a:spcPct val="110001"/>
              </a:lnSpc>
              <a:spcBef>
                <a:spcPts val="0"/>
              </a:spcBef>
              <a:spcAft>
                <a:spcPts val="0"/>
              </a:spcAft>
              <a:buNone/>
            </a:pPr>
            <a:r>
              <a:rPr lang="en-US" sz="6599" i="0" u="none" strike="noStrike" cap="none">
                <a:solidFill>
                  <a:srgbClr val="1E64BF"/>
                </a:solidFill>
                <a:latin typeface="Lobster"/>
                <a:ea typeface="Lobster"/>
                <a:cs typeface="Lobster"/>
                <a:sym typeface="Lobster"/>
              </a:rPr>
              <a:t>Efectos Positivos</a:t>
            </a:r>
            <a:endParaRPr>
              <a:latin typeface="Lobster"/>
              <a:ea typeface="Lobster"/>
              <a:cs typeface="Lobster"/>
              <a:sym typeface="Lobster"/>
            </a:endParaRPr>
          </a:p>
        </p:txBody>
      </p:sp>
      <p:sp>
        <p:nvSpPr>
          <p:cNvPr id="244" name="Google Shape;244;p6"/>
          <p:cNvSpPr txBox="1"/>
          <p:nvPr/>
        </p:nvSpPr>
        <p:spPr>
          <a:xfrm>
            <a:off x="16056980" y="9503900"/>
            <a:ext cx="1196533" cy="20955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1400" b="0" i="0" u="none" strike="noStrike" cap="none">
                <a:solidFill>
                  <a:srgbClr val="1E64BF"/>
                </a:solidFill>
                <a:latin typeface="Arial"/>
                <a:ea typeface="Arial"/>
                <a:cs typeface="Arial"/>
                <a:sym typeface="Arial"/>
              </a:rPr>
              <a:t>Page 06</a:t>
            </a:r>
            <a:endParaRPr/>
          </a:p>
        </p:txBody>
      </p:sp>
      <p:sp>
        <p:nvSpPr>
          <p:cNvPr id="245" name="Google Shape;245;p6"/>
          <p:cNvSpPr txBox="1"/>
          <p:nvPr/>
        </p:nvSpPr>
        <p:spPr>
          <a:xfrm>
            <a:off x="7238118" y="3906035"/>
            <a:ext cx="3931200" cy="880200"/>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2599" b="1" i="0" u="none" strike="noStrike" cap="none">
                <a:solidFill>
                  <a:srgbClr val="1D2931"/>
                </a:solidFill>
                <a:latin typeface="Arial"/>
                <a:ea typeface="Arial"/>
                <a:cs typeface="Arial"/>
                <a:sym typeface="Arial"/>
              </a:rPr>
              <a:t>Access </a:t>
            </a:r>
            <a:r>
              <a:rPr lang="en-US" sz="2599" b="1">
                <a:solidFill>
                  <a:srgbClr val="1D2931"/>
                </a:solidFill>
              </a:rPr>
              <a:t>T</a:t>
            </a:r>
            <a:r>
              <a:rPr lang="en-US" sz="2599" b="1" i="0" u="none" strike="noStrike" cap="none">
                <a:solidFill>
                  <a:srgbClr val="1D2931"/>
                </a:solidFill>
                <a:latin typeface="Arial"/>
                <a:ea typeface="Arial"/>
                <a:cs typeface="Arial"/>
                <a:sym typeface="Arial"/>
              </a:rPr>
              <a:t>o </a:t>
            </a:r>
            <a:r>
              <a:rPr lang="en-US" sz="2599" b="1">
                <a:solidFill>
                  <a:srgbClr val="1D2931"/>
                </a:solidFill>
              </a:rPr>
              <a:t>I</a:t>
            </a:r>
            <a:r>
              <a:rPr lang="en-US" sz="2599" b="1" i="0" u="none" strike="noStrike" cap="none">
                <a:solidFill>
                  <a:srgbClr val="1D2931"/>
                </a:solidFill>
                <a:latin typeface="Arial"/>
                <a:ea typeface="Arial"/>
                <a:cs typeface="Arial"/>
                <a:sym typeface="Arial"/>
              </a:rPr>
              <a:t>nformation</a:t>
            </a:r>
            <a:endParaRPr/>
          </a:p>
          <a:p>
            <a:pPr marL="0" marR="0" lvl="0" indent="0" algn="ctr" rtl="0">
              <a:lnSpc>
                <a:spcPct val="120007"/>
              </a:lnSpc>
              <a:spcBef>
                <a:spcPts val="0"/>
              </a:spcBef>
              <a:spcAft>
                <a:spcPts val="0"/>
              </a:spcAft>
              <a:buNone/>
            </a:pPr>
            <a:r>
              <a:rPr lang="en-US" sz="2599" b="1" i="0" u="none" strike="noStrike" cap="none">
                <a:solidFill>
                  <a:srgbClr val="024499"/>
                </a:solidFill>
                <a:latin typeface="Arial"/>
                <a:ea typeface="Arial"/>
                <a:cs typeface="Arial"/>
                <a:sym typeface="Arial"/>
              </a:rPr>
              <a:t>Acceso </a:t>
            </a:r>
            <a:r>
              <a:rPr lang="en-US" sz="2599" b="1">
                <a:solidFill>
                  <a:srgbClr val="024499"/>
                </a:solidFill>
              </a:rPr>
              <a:t>A información</a:t>
            </a:r>
            <a:endParaRPr/>
          </a:p>
        </p:txBody>
      </p:sp>
      <p:sp>
        <p:nvSpPr>
          <p:cNvPr id="246" name="Google Shape;246;p6"/>
          <p:cNvSpPr txBox="1"/>
          <p:nvPr/>
        </p:nvSpPr>
        <p:spPr>
          <a:xfrm>
            <a:off x="1686755" y="3856460"/>
            <a:ext cx="3931200" cy="880200"/>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2599" b="1" i="0" u="none" strike="noStrike" cap="none">
                <a:solidFill>
                  <a:srgbClr val="1D2931"/>
                </a:solidFill>
                <a:latin typeface="Arial"/>
                <a:ea typeface="Arial"/>
                <a:cs typeface="Arial"/>
                <a:sym typeface="Arial"/>
              </a:rPr>
              <a:t>Communication</a:t>
            </a:r>
            <a:endParaRPr/>
          </a:p>
          <a:p>
            <a:pPr marL="0" marR="0" lvl="0" indent="0" algn="ctr" rtl="0">
              <a:lnSpc>
                <a:spcPct val="120007"/>
              </a:lnSpc>
              <a:spcBef>
                <a:spcPts val="0"/>
              </a:spcBef>
              <a:spcAft>
                <a:spcPts val="0"/>
              </a:spcAft>
              <a:buNone/>
            </a:pPr>
            <a:r>
              <a:rPr lang="en-US" sz="2599" b="1" i="0" u="none" strike="noStrike" cap="none">
                <a:solidFill>
                  <a:srgbClr val="024499"/>
                </a:solidFill>
                <a:latin typeface="Arial"/>
                <a:ea typeface="Arial"/>
                <a:cs typeface="Arial"/>
                <a:sym typeface="Arial"/>
              </a:rPr>
              <a:t>Comunicacion</a:t>
            </a:r>
            <a:endParaRPr/>
          </a:p>
        </p:txBody>
      </p:sp>
      <p:sp>
        <p:nvSpPr>
          <p:cNvPr id="247" name="Google Shape;247;p6"/>
          <p:cNvSpPr txBox="1"/>
          <p:nvPr/>
        </p:nvSpPr>
        <p:spPr>
          <a:xfrm>
            <a:off x="12852888" y="3906035"/>
            <a:ext cx="3931292" cy="781050"/>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2599" b="1" i="0" u="none" strike="noStrike" cap="none">
                <a:solidFill>
                  <a:srgbClr val="1D2931"/>
                </a:solidFill>
                <a:latin typeface="Arial"/>
                <a:ea typeface="Arial"/>
                <a:cs typeface="Arial"/>
                <a:sym typeface="Arial"/>
              </a:rPr>
              <a:t>Creative Expression</a:t>
            </a:r>
            <a:endParaRPr/>
          </a:p>
          <a:p>
            <a:pPr marL="0" marR="0" lvl="0" indent="0" algn="ctr" rtl="0">
              <a:lnSpc>
                <a:spcPct val="120007"/>
              </a:lnSpc>
              <a:spcBef>
                <a:spcPts val="0"/>
              </a:spcBef>
              <a:spcAft>
                <a:spcPts val="0"/>
              </a:spcAft>
              <a:buNone/>
            </a:pPr>
            <a:r>
              <a:rPr lang="en-US" sz="2599" b="1" i="0" u="none" strike="noStrike" cap="none">
                <a:solidFill>
                  <a:srgbClr val="024499"/>
                </a:solidFill>
                <a:latin typeface="Arial"/>
                <a:ea typeface="Arial"/>
                <a:cs typeface="Arial"/>
                <a:sym typeface="Arial"/>
              </a:rPr>
              <a:t>Expresion Creative</a:t>
            </a:r>
            <a:endParaRPr/>
          </a:p>
        </p:txBody>
      </p:sp>
      <p:sp>
        <p:nvSpPr>
          <p:cNvPr id="248" name="Google Shape;248;p6"/>
          <p:cNvSpPr txBox="1"/>
          <p:nvPr/>
        </p:nvSpPr>
        <p:spPr>
          <a:xfrm>
            <a:off x="1055350" y="4734024"/>
            <a:ext cx="5094000" cy="4533300"/>
          </a:xfrm>
          <a:prstGeom prst="rect">
            <a:avLst/>
          </a:prstGeom>
          <a:noFill/>
          <a:ln>
            <a:noFill/>
          </a:ln>
        </p:spPr>
        <p:txBody>
          <a:bodyPr spcFirstLastPara="1" wrap="square" lIns="0" tIns="0" rIns="0" bIns="0" anchor="t" anchorCtr="0">
            <a:spAutoFit/>
          </a:bodyPr>
          <a:lstStyle/>
          <a:p>
            <a:pPr marL="377234" marR="0" lvl="1" indent="-194967" algn="ctr" rtl="0">
              <a:lnSpc>
                <a:spcPct val="150000"/>
              </a:lnSpc>
              <a:spcBef>
                <a:spcPts val="0"/>
              </a:spcBef>
              <a:spcAft>
                <a:spcPts val="0"/>
              </a:spcAft>
              <a:buClr>
                <a:srgbClr val="1D2931"/>
              </a:buClr>
              <a:buSzPts val="1846"/>
              <a:buFont typeface="Arial"/>
              <a:buChar char="•"/>
            </a:pPr>
            <a:r>
              <a:rPr lang="en-US" sz="1846" b="0" i="0" u="none" strike="noStrike" cap="none">
                <a:solidFill>
                  <a:srgbClr val="1D2931"/>
                </a:solidFill>
                <a:latin typeface="Arial"/>
                <a:ea typeface="Arial"/>
                <a:cs typeface="Arial"/>
                <a:sym typeface="Arial"/>
              </a:rPr>
              <a:t>Provides means to communicate with others </a:t>
            </a:r>
            <a:endParaRPr sz="1500"/>
          </a:p>
          <a:p>
            <a:pPr marL="754468" marR="0" lvl="2" indent="-257839" algn="ctr" rtl="0">
              <a:lnSpc>
                <a:spcPct val="150000"/>
              </a:lnSpc>
              <a:spcBef>
                <a:spcPts val="0"/>
              </a:spcBef>
              <a:spcAft>
                <a:spcPts val="0"/>
              </a:spcAft>
              <a:buClr>
                <a:srgbClr val="1D2931"/>
              </a:buClr>
              <a:buSzPts val="1846"/>
              <a:buFont typeface="Arial"/>
              <a:buChar char="⚬"/>
            </a:pPr>
            <a:r>
              <a:rPr lang="en-US" sz="1846" b="0" i="0" u="none" strike="noStrike" cap="none">
                <a:solidFill>
                  <a:srgbClr val="1D2931"/>
                </a:solidFill>
                <a:latin typeface="Arial"/>
                <a:ea typeface="Arial"/>
                <a:cs typeface="Arial"/>
                <a:sym typeface="Arial"/>
              </a:rPr>
              <a:t>for school projects</a:t>
            </a:r>
            <a:endParaRPr sz="1500"/>
          </a:p>
          <a:p>
            <a:pPr marL="754468" marR="0" lvl="2" indent="-257839" algn="ctr" rtl="0">
              <a:lnSpc>
                <a:spcPct val="150000"/>
              </a:lnSpc>
              <a:spcBef>
                <a:spcPts val="0"/>
              </a:spcBef>
              <a:spcAft>
                <a:spcPts val="0"/>
              </a:spcAft>
              <a:buClr>
                <a:srgbClr val="1D2931"/>
              </a:buClr>
              <a:buSzPts val="1846"/>
              <a:buFont typeface="Arial"/>
              <a:buChar char="⚬"/>
            </a:pPr>
            <a:r>
              <a:rPr lang="en-US" sz="1846" b="0" i="0" u="none" strike="noStrike" cap="none">
                <a:solidFill>
                  <a:srgbClr val="1D2931"/>
                </a:solidFill>
                <a:latin typeface="Arial"/>
                <a:ea typeface="Arial"/>
                <a:cs typeface="Arial"/>
                <a:sym typeface="Arial"/>
              </a:rPr>
              <a:t>Long-distance family members </a:t>
            </a:r>
            <a:endParaRPr sz="1500"/>
          </a:p>
          <a:p>
            <a:pPr marL="754468" marR="0" lvl="2" indent="-257839" algn="ctr" rtl="0">
              <a:lnSpc>
                <a:spcPct val="150000"/>
              </a:lnSpc>
              <a:spcBef>
                <a:spcPts val="0"/>
              </a:spcBef>
              <a:spcAft>
                <a:spcPts val="0"/>
              </a:spcAft>
              <a:buClr>
                <a:srgbClr val="1D2931"/>
              </a:buClr>
              <a:buSzPts val="1846"/>
              <a:buFont typeface="Arial"/>
              <a:buChar char="⚬"/>
            </a:pPr>
            <a:r>
              <a:rPr lang="en-US" sz="1846" b="0" i="0" u="none" strike="noStrike" cap="none">
                <a:solidFill>
                  <a:srgbClr val="1D2931"/>
                </a:solidFill>
                <a:latin typeface="Arial"/>
                <a:ea typeface="Arial"/>
                <a:cs typeface="Arial"/>
                <a:sym typeface="Arial"/>
              </a:rPr>
              <a:t>Social support and connection</a:t>
            </a:r>
            <a:endParaRPr sz="1500"/>
          </a:p>
          <a:p>
            <a:pPr marL="754468" marR="0" lvl="2" indent="-257839" algn="ctr" rtl="0">
              <a:lnSpc>
                <a:spcPct val="150000"/>
              </a:lnSpc>
              <a:spcBef>
                <a:spcPts val="0"/>
              </a:spcBef>
              <a:spcAft>
                <a:spcPts val="0"/>
              </a:spcAft>
              <a:buClr>
                <a:srgbClr val="1D2931"/>
              </a:buClr>
              <a:buSzPts val="1846"/>
              <a:buFont typeface="Arial"/>
              <a:buChar char="⚬"/>
            </a:pPr>
            <a:r>
              <a:rPr lang="en-US" sz="1846" b="0" i="0" u="none" strike="noStrike" cap="none">
                <a:solidFill>
                  <a:srgbClr val="1D2931"/>
                </a:solidFill>
                <a:latin typeface="Arial"/>
                <a:ea typeface="Arial"/>
                <a:cs typeface="Arial"/>
                <a:sym typeface="Arial"/>
              </a:rPr>
              <a:t>Connect with experts </a:t>
            </a:r>
            <a:endParaRPr sz="1500"/>
          </a:p>
          <a:p>
            <a:pPr marL="0" marR="0" lvl="0" indent="0" algn="ctr" rtl="0">
              <a:lnSpc>
                <a:spcPct val="150000"/>
              </a:lnSpc>
              <a:spcBef>
                <a:spcPts val="0"/>
              </a:spcBef>
              <a:spcAft>
                <a:spcPts val="0"/>
              </a:spcAft>
              <a:buNone/>
            </a:pPr>
            <a:endParaRPr sz="1846" b="0" i="0" u="none" strike="noStrike" cap="none">
              <a:solidFill>
                <a:srgbClr val="1D2931"/>
              </a:solidFill>
              <a:latin typeface="Arial"/>
              <a:ea typeface="Arial"/>
              <a:cs typeface="Arial"/>
              <a:sym typeface="Arial"/>
            </a:endParaRPr>
          </a:p>
          <a:p>
            <a:pPr marL="377234" marR="0" lvl="1" indent="-194967" algn="ctr" rtl="0">
              <a:lnSpc>
                <a:spcPct val="150000"/>
              </a:lnSpc>
              <a:spcBef>
                <a:spcPts val="0"/>
              </a:spcBef>
              <a:spcAft>
                <a:spcPts val="0"/>
              </a:spcAft>
              <a:buClr>
                <a:srgbClr val="024499"/>
              </a:buClr>
              <a:buSzPts val="1846"/>
              <a:buFont typeface="Arial"/>
              <a:buChar char="•"/>
            </a:pPr>
            <a:r>
              <a:rPr lang="en-US" sz="1846" b="0" i="0" u="none" strike="noStrike" cap="none">
                <a:solidFill>
                  <a:srgbClr val="024499"/>
                </a:solidFill>
                <a:latin typeface="Arial"/>
                <a:ea typeface="Arial"/>
                <a:cs typeface="Arial"/>
                <a:sym typeface="Arial"/>
              </a:rPr>
              <a:t>Medios para comunicarse con los demás </a:t>
            </a:r>
            <a:endParaRPr sz="1500"/>
          </a:p>
          <a:p>
            <a:pPr marL="377234" marR="0" lvl="1" indent="-194967" algn="ctr" rtl="0">
              <a:lnSpc>
                <a:spcPct val="150000"/>
              </a:lnSpc>
              <a:spcBef>
                <a:spcPts val="0"/>
              </a:spcBef>
              <a:spcAft>
                <a:spcPts val="0"/>
              </a:spcAft>
              <a:buClr>
                <a:srgbClr val="024499"/>
              </a:buClr>
              <a:buSzPts val="1846"/>
              <a:buFont typeface="Arial"/>
              <a:buChar char="•"/>
            </a:pPr>
            <a:r>
              <a:rPr lang="en-US" sz="1846" b="0" i="0" u="none" strike="noStrike" cap="none">
                <a:solidFill>
                  <a:srgbClr val="024499"/>
                </a:solidFill>
                <a:latin typeface="Arial"/>
                <a:ea typeface="Arial"/>
                <a:cs typeface="Arial"/>
                <a:sym typeface="Arial"/>
              </a:rPr>
              <a:t>para proyectos escolares</a:t>
            </a:r>
            <a:endParaRPr sz="1500"/>
          </a:p>
          <a:p>
            <a:pPr marL="377234" marR="0" lvl="1" indent="-194967" algn="ctr" rtl="0">
              <a:lnSpc>
                <a:spcPct val="150000"/>
              </a:lnSpc>
              <a:spcBef>
                <a:spcPts val="0"/>
              </a:spcBef>
              <a:spcAft>
                <a:spcPts val="0"/>
              </a:spcAft>
              <a:buClr>
                <a:srgbClr val="024499"/>
              </a:buClr>
              <a:buSzPts val="1846"/>
              <a:buFont typeface="Arial"/>
              <a:buChar char="•"/>
            </a:pPr>
            <a:r>
              <a:rPr lang="en-US" sz="1846" b="0" i="0" u="none" strike="noStrike" cap="none">
                <a:solidFill>
                  <a:srgbClr val="024499"/>
                </a:solidFill>
                <a:latin typeface="Arial"/>
                <a:ea typeface="Arial"/>
                <a:cs typeface="Arial"/>
                <a:sym typeface="Arial"/>
              </a:rPr>
              <a:t>Familiares a distancia </a:t>
            </a:r>
            <a:endParaRPr sz="1500"/>
          </a:p>
          <a:p>
            <a:pPr marL="377234" marR="0" lvl="1" indent="-194967" algn="ctr" rtl="0">
              <a:lnSpc>
                <a:spcPct val="150000"/>
              </a:lnSpc>
              <a:spcBef>
                <a:spcPts val="0"/>
              </a:spcBef>
              <a:spcAft>
                <a:spcPts val="0"/>
              </a:spcAft>
              <a:buClr>
                <a:srgbClr val="024499"/>
              </a:buClr>
              <a:buSzPts val="1846"/>
              <a:buFont typeface="Arial"/>
              <a:buChar char="•"/>
            </a:pPr>
            <a:r>
              <a:rPr lang="en-US" sz="1846" b="0" i="0" u="none" strike="noStrike" cap="none">
                <a:solidFill>
                  <a:srgbClr val="024499"/>
                </a:solidFill>
                <a:latin typeface="Arial"/>
                <a:ea typeface="Arial"/>
                <a:cs typeface="Arial"/>
                <a:sym typeface="Arial"/>
              </a:rPr>
              <a:t>Apoyo y conexión social</a:t>
            </a:r>
            <a:endParaRPr sz="1500"/>
          </a:p>
          <a:p>
            <a:pPr marL="377234" marR="0" lvl="1" indent="-188617" algn="ctr" rtl="0">
              <a:lnSpc>
                <a:spcPct val="150000"/>
              </a:lnSpc>
              <a:spcBef>
                <a:spcPts val="0"/>
              </a:spcBef>
              <a:spcAft>
                <a:spcPts val="0"/>
              </a:spcAft>
              <a:buClr>
                <a:srgbClr val="024499"/>
              </a:buClr>
              <a:buSzPts val="1746"/>
              <a:buFont typeface="Arial"/>
              <a:buChar char="•"/>
            </a:pPr>
            <a:r>
              <a:rPr lang="en-US" sz="1746" b="0" i="0" u="none" strike="noStrike" cap="none">
                <a:solidFill>
                  <a:srgbClr val="024499"/>
                </a:solidFill>
                <a:latin typeface="Arial"/>
                <a:ea typeface="Arial"/>
                <a:cs typeface="Arial"/>
                <a:sym typeface="Arial"/>
              </a:rPr>
              <a:t>Conectar con expertos </a:t>
            </a:r>
            <a:endParaRPr/>
          </a:p>
        </p:txBody>
      </p:sp>
      <p:sp>
        <p:nvSpPr>
          <p:cNvPr id="249" name="Google Shape;249;p6"/>
          <p:cNvSpPr txBox="1"/>
          <p:nvPr/>
        </p:nvSpPr>
        <p:spPr>
          <a:xfrm>
            <a:off x="7123147" y="5053797"/>
            <a:ext cx="4161300" cy="4002000"/>
          </a:xfrm>
          <a:prstGeom prst="rect">
            <a:avLst/>
          </a:prstGeom>
          <a:noFill/>
          <a:ln>
            <a:noFill/>
          </a:ln>
        </p:spPr>
        <p:txBody>
          <a:bodyPr spcFirstLastPara="1" wrap="square" lIns="0" tIns="0" rIns="0" bIns="0" anchor="t" anchorCtr="0">
            <a:spAutoFit/>
          </a:bodyPr>
          <a:lstStyle/>
          <a:p>
            <a:pPr marL="410213" marR="0" lvl="1" indent="-211455" algn="ctr" rtl="0">
              <a:lnSpc>
                <a:spcPct val="150000"/>
              </a:lnSpc>
              <a:spcBef>
                <a:spcPts val="0"/>
              </a:spcBef>
              <a:spcAft>
                <a:spcPts val="0"/>
              </a:spcAft>
              <a:buClr>
                <a:srgbClr val="1D2931"/>
              </a:buClr>
              <a:buSzPts val="2000"/>
              <a:buFont typeface="Arial"/>
              <a:buChar char="•"/>
            </a:pPr>
            <a:r>
              <a:rPr lang="en-US" sz="2000" b="0" i="0" u="none" strike="noStrike" cap="none">
                <a:solidFill>
                  <a:srgbClr val="1D2931"/>
                </a:solidFill>
                <a:latin typeface="Arial"/>
                <a:ea typeface="Arial"/>
                <a:cs typeface="Arial"/>
                <a:sym typeface="Arial"/>
              </a:rPr>
              <a:t>Ability to access useful information quickly</a:t>
            </a:r>
            <a:endParaRPr sz="1500"/>
          </a:p>
          <a:p>
            <a:pPr marL="410213" marR="0" lvl="1" indent="-211455" algn="ctr" rtl="0">
              <a:lnSpc>
                <a:spcPct val="150000"/>
              </a:lnSpc>
              <a:spcBef>
                <a:spcPts val="0"/>
              </a:spcBef>
              <a:spcAft>
                <a:spcPts val="0"/>
              </a:spcAft>
              <a:buClr>
                <a:srgbClr val="1D2931"/>
              </a:buClr>
              <a:buSzPts val="2000"/>
              <a:buFont typeface="Arial"/>
              <a:buChar char="•"/>
            </a:pPr>
            <a:r>
              <a:rPr lang="en-US" sz="2000" b="0" i="0" u="none" strike="noStrike" cap="none">
                <a:solidFill>
                  <a:srgbClr val="1D2931"/>
                </a:solidFill>
                <a:latin typeface="Arial"/>
                <a:ea typeface="Arial"/>
                <a:cs typeface="Arial"/>
                <a:sym typeface="Arial"/>
              </a:rPr>
              <a:t>Online tutoring </a:t>
            </a:r>
            <a:endParaRPr sz="1500"/>
          </a:p>
          <a:p>
            <a:pPr marL="410213" marR="0" lvl="1" indent="-211455" algn="ctr" rtl="0">
              <a:lnSpc>
                <a:spcPct val="150000"/>
              </a:lnSpc>
              <a:spcBef>
                <a:spcPts val="0"/>
              </a:spcBef>
              <a:spcAft>
                <a:spcPts val="0"/>
              </a:spcAft>
              <a:buClr>
                <a:srgbClr val="1D2931"/>
              </a:buClr>
              <a:buSzPts val="2000"/>
              <a:buFont typeface="Arial"/>
              <a:buChar char="•"/>
            </a:pPr>
            <a:r>
              <a:rPr lang="en-US" sz="2000" b="0" i="0" u="none" strike="noStrike" cap="none">
                <a:solidFill>
                  <a:srgbClr val="1D2931"/>
                </a:solidFill>
                <a:latin typeface="Arial"/>
                <a:ea typeface="Arial"/>
                <a:cs typeface="Arial"/>
                <a:sym typeface="Arial"/>
              </a:rPr>
              <a:t>Homework help</a:t>
            </a:r>
            <a:endParaRPr sz="1500"/>
          </a:p>
          <a:p>
            <a:pPr marL="0" marR="0" lvl="0" indent="0" algn="ctr" rtl="0">
              <a:lnSpc>
                <a:spcPct val="150000"/>
              </a:lnSpc>
              <a:spcBef>
                <a:spcPts val="0"/>
              </a:spcBef>
              <a:spcAft>
                <a:spcPts val="0"/>
              </a:spcAft>
              <a:buNone/>
            </a:pPr>
            <a:endParaRPr sz="2000" b="0" i="0" u="none" strike="noStrike" cap="none">
              <a:solidFill>
                <a:srgbClr val="1D2931"/>
              </a:solidFill>
              <a:latin typeface="Arial"/>
              <a:ea typeface="Arial"/>
              <a:cs typeface="Arial"/>
              <a:sym typeface="Arial"/>
            </a:endParaRPr>
          </a:p>
          <a:p>
            <a:pPr marL="410213" marR="0" lvl="1" indent="-211455" algn="ctr" rtl="0">
              <a:lnSpc>
                <a:spcPct val="150000"/>
              </a:lnSpc>
              <a:spcBef>
                <a:spcPts val="0"/>
              </a:spcBef>
              <a:spcAft>
                <a:spcPts val="0"/>
              </a:spcAft>
              <a:buClr>
                <a:srgbClr val="024499"/>
              </a:buClr>
              <a:buSzPts val="2000"/>
              <a:buFont typeface="Arial"/>
              <a:buChar char="•"/>
            </a:pPr>
            <a:r>
              <a:rPr lang="en-US" sz="2000" b="0" i="0" u="none" strike="noStrike" cap="none">
                <a:solidFill>
                  <a:srgbClr val="024499"/>
                </a:solidFill>
                <a:latin typeface="Arial"/>
                <a:ea typeface="Arial"/>
                <a:cs typeface="Arial"/>
                <a:sym typeface="Arial"/>
              </a:rPr>
              <a:t>Capacidad para acceder rápidamente a información útil</a:t>
            </a:r>
            <a:endParaRPr sz="1500"/>
          </a:p>
          <a:p>
            <a:pPr marL="410213" marR="0" lvl="1" indent="-211455" algn="ctr" rtl="0">
              <a:lnSpc>
                <a:spcPct val="150000"/>
              </a:lnSpc>
              <a:spcBef>
                <a:spcPts val="0"/>
              </a:spcBef>
              <a:spcAft>
                <a:spcPts val="0"/>
              </a:spcAft>
              <a:buClr>
                <a:srgbClr val="024499"/>
              </a:buClr>
              <a:buSzPts val="2000"/>
              <a:buFont typeface="Arial"/>
              <a:buChar char="•"/>
            </a:pPr>
            <a:r>
              <a:rPr lang="en-US" sz="2000" b="0" i="0" u="none" strike="noStrike" cap="none">
                <a:solidFill>
                  <a:srgbClr val="024499"/>
                </a:solidFill>
                <a:latin typeface="Arial"/>
                <a:ea typeface="Arial"/>
                <a:cs typeface="Arial"/>
                <a:sym typeface="Arial"/>
              </a:rPr>
              <a:t>Tutoría en línea </a:t>
            </a:r>
            <a:endParaRPr sz="1500"/>
          </a:p>
          <a:p>
            <a:pPr marL="410213" marR="0" lvl="1" indent="-211455" algn="ctr" rtl="0">
              <a:lnSpc>
                <a:spcPct val="150000"/>
              </a:lnSpc>
              <a:spcBef>
                <a:spcPts val="0"/>
              </a:spcBef>
              <a:spcAft>
                <a:spcPts val="0"/>
              </a:spcAft>
              <a:buClr>
                <a:srgbClr val="024499"/>
              </a:buClr>
              <a:buSzPts val="2000"/>
              <a:buFont typeface="Arial"/>
              <a:buChar char="•"/>
            </a:pPr>
            <a:r>
              <a:rPr lang="en-US" sz="2000" b="0" i="0" u="none" strike="noStrike" cap="none">
                <a:solidFill>
                  <a:srgbClr val="024499"/>
                </a:solidFill>
                <a:latin typeface="Arial"/>
                <a:ea typeface="Arial"/>
                <a:cs typeface="Arial"/>
                <a:sym typeface="Arial"/>
              </a:rPr>
              <a:t>Ayuda con los deberes</a:t>
            </a:r>
            <a:endParaRPr sz="1500"/>
          </a:p>
        </p:txBody>
      </p:sp>
      <p:sp>
        <p:nvSpPr>
          <p:cNvPr id="250" name="Google Shape;250;p6"/>
          <p:cNvSpPr txBox="1"/>
          <p:nvPr/>
        </p:nvSpPr>
        <p:spPr>
          <a:xfrm>
            <a:off x="12530815" y="4858535"/>
            <a:ext cx="4575300" cy="4284300"/>
          </a:xfrm>
          <a:prstGeom prst="rect">
            <a:avLst/>
          </a:prstGeom>
          <a:noFill/>
          <a:ln>
            <a:noFill/>
          </a:ln>
        </p:spPr>
        <p:txBody>
          <a:bodyPr spcFirstLastPara="1" wrap="square" lIns="0" tIns="0" rIns="0" bIns="0" anchor="t" anchorCtr="0">
            <a:spAutoFit/>
          </a:bodyPr>
          <a:lstStyle/>
          <a:p>
            <a:pPr marL="462266" marR="0" lvl="1" indent="-231133" algn="ctr" rtl="0">
              <a:lnSpc>
                <a:spcPct val="150000"/>
              </a:lnSpc>
              <a:spcBef>
                <a:spcPts val="0"/>
              </a:spcBef>
              <a:spcAft>
                <a:spcPts val="0"/>
              </a:spcAft>
              <a:buClr>
                <a:srgbClr val="1D2931"/>
              </a:buClr>
              <a:buSzPts val="2141"/>
              <a:buFont typeface="Arial"/>
              <a:buChar char="•"/>
            </a:pPr>
            <a:r>
              <a:rPr lang="en-US" sz="2141" b="0" i="0" u="none" strike="noStrike" cap="none">
                <a:solidFill>
                  <a:srgbClr val="1D2931"/>
                </a:solidFill>
                <a:latin typeface="Arial"/>
                <a:ea typeface="Arial"/>
                <a:cs typeface="Arial"/>
                <a:sym typeface="Arial"/>
              </a:rPr>
              <a:t>Share interests </a:t>
            </a:r>
            <a:endParaRPr/>
          </a:p>
          <a:p>
            <a:pPr marL="462266" marR="0" lvl="1" indent="-231133" algn="ctr" rtl="0">
              <a:lnSpc>
                <a:spcPct val="150000"/>
              </a:lnSpc>
              <a:spcBef>
                <a:spcPts val="0"/>
              </a:spcBef>
              <a:spcAft>
                <a:spcPts val="0"/>
              </a:spcAft>
              <a:buClr>
                <a:srgbClr val="1D2931"/>
              </a:buClr>
              <a:buSzPts val="2141"/>
              <a:buFont typeface="Arial"/>
              <a:buChar char="•"/>
            </a:pPr>
            <a:r>
              <a:rPr lang="en-US" sz="2141" b="0" i="0" u="none" strike="noStrike" cap="none">
                <a:solidFill>
                  <a:srgbClr val="1D2931"/>
                </a:solidFill>
                <a:latin typeface="Arial"/>
                <a:ea typeface="Arial"/>
                <a:cs typeface="Arial"/>
                <a:sym typeface="Arial"/>
              </a:rPr>
              <a:t> provides an outlet to creatively express themselves</a:t>
            </a:r>
            <a:endParaRPr/>
          </a:p>
          <a:p>
            <a:pPr marL="924531" marR="0" lvl="2" indent="-308177" algn="ctr" rtl="0">
              <a:lnSpc>
                <a:spcPct val="150000"/>
              </a:lnSpc>
              <a:spcBef>
                <a:spcPts val="0"/>
              </a:spcBef>
              <a:spcAft>
                <a:spcPts val="0"/>
              </a:spcAft>
              <a:buClr>
                <a:srgbClr val="1D2931"/>
              </a:buClr>
              <a:buSzPts val="2141"/>
              <a:buFont typeface="Arial"/>
              <a:buChar char="⚬"/>
            </a:pPr>
            <a:r>
              <a:rPr lang="en-US" sz="2141" b="0" i="0" u="none" strike="noStrike" cap="none">
                <a:solidFill>
                  <a:srgbClr val="1D2931"/>
                </a:solidFill>
                <a:latin typeface="Arial"/>
                <a:ea typeface="Arial"/>
                <a:cs typeface="Arial"/>
                <a:sym typeface="Arial"/>
              </a:rPr>
              <a:t>Built-in audience</a:t>
            </a:r>
            <a:endParaRPr/>
          </a:p>
          <a:p>
            <a:pPr marL="0" marR="0" lvl="0" indent="0" algn="ctr" rtl="0">
              <a:lnSpc>
                <a:spcPct val="150000"/>
              </a:lnSpc>
              <a:spcBef>
                <a:spcPts val="0"/>
              </a:spcBef>
              <a:spcAft>
                <a:spcPts val="0"/>
              </a:spcAft>
              <a:buNone/>
            </a:pPr>
            <a:endParaRPr sz="2141" b="0" i="0" u="none" strike="noStrike" cap="none">
              <a:solidFill>
                <a:srgbClr val="1D2931"/>
              </a:solidFill>
              <a:latin typeface="Arial"/>
              <a:ea typeface="Arial"/>
              <a:cs typeface="Arial"/>
              <a:sym typeface="Arial"/>
            </a:endParaRPr>
          </a:p>
          <a:p>
            <a:pPr marL="462266" marR="0" lvl="1" indent="-231133" algn="ctr" rtl="0">
              <a:lnSpc>
                <a:spcPct val="150000"/>
              </a:lnSpc>
              <a:spcBef>
                <a:spcPts val="0"/>
              </a:spcBef>
              <a:spcAft>
                <a:spcPts val="0"/>
              </a:spcAft>
              <a:buClr>
                <a:srgbClr val="024499"/>
              </a:buClr>
              <a:buSzPts val="2141"/>
              <a:buFont typeface="Arial"/>
              <a:buChar char="•"/>
            </a:pPr>
            <a:r>
              <a:rPr lang="en-US" sz="2141" b="0" i="0" u="none" strike="noStrike" cap="none">
                <a:solidFill>
                  <a:srgbClr val="024499"/>
                </a:solidFill>
                <a:latin typeface="Arial"/>
                <a:ea typeface="Arial"/>
                <a:cs typeface="Arial"/>
                <a:sym typeface="Arial"/>
              </a:rPr>
              <a:t>Compartir intereses </a:t>
            </a:r>
            <a:endParaRPr/>
          </a:p>
          <a:p>
            <a:pPr marL="462266" marR="0" lvl="1" indent="-231133" algn="ctr" rtl="0">
              <a:lnSpc>
                <a:spcPct val="150000"/>
              </a:lnSpc>
              <a:spcBef>
                <a:spcPts val="0"/>
              </a:spcBef>
              <a:spcAft>
                <a:spcPts val="0"/>
              </a:spcAft>
              <a:buClr>
                <a:srgbClr val="024499"/>
              </a:buClr>
              <a:buSzPts val="2141"/>
              <a:buFont typeface="Arial"/>
              <a:buChar char="•"/>
            </a:pPr>
            <a:r>
              <a:rPr lang="en-US" sz="2141" b="0" i="0" u="none" strike="noStrike" cap="none">
                <a:solidFill>
                  <a:srgbClr val="024499"/>
                </a:solidFill>
                <a:latin typeface="Arial"/>
                <a:ea typeface="Arial"/>
                <a:cs typeface="Arial"/>
                <a:sym typeface="Arial"/>
              </a:rPr>
              <a:t>Proporcionar una salida para expresarse creativamente</a:t>
            </a:r>
            <a:endParaRPr/>
          </a:p>
          <a:p>
            <a:pPr marL="924531" marR="0" lvl="2" indent="-308177" algn="ctr" rtl="0">
              <a:lnSpc>
                <a:spcPct val="150000"/>
              </a:lnSpc>
              <a:spcBef>
                <a:spcPts val="0"/>
              </a:spcBef>
              <a:spcAft>
                <a:spcPts val="0"/>
              </a:spcAft>
              <a:buClr>
                <a:srgbClr val="024499"/>
              </a:buClr>
              <a:buSzPts val="2141"/>
              <a:buFont typeface="Arial"/>
              <a:buChar char="⚬"/>
            </a:pPr>
            <a:r>
              <a:rPr lang="en-US" sz="2141" b="0" i="0" u="none" strike="noStrike" cap="none">
                <a:solidFill>
                  <a:srgbClr val="024499"/>
                </a:solidFill>
                <a:latin typeface="Arial"/>
                <a:ea typeface="Arial"/>
                <a:cs typeface="Arial"/>
                <a:sym typeface="Arial"/>
              </a:rPr>
              <a:t>Tienen una audiencia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1024"/>
            </a:gs>
            <a:gs pos="100000">
              <a:srgbClr val="1E64BF"/>
            </a:gs>
          </a:gsLst>
          <a:lin ang="0" scaled="0"/>
        </a:gradFill>
        <a:effectLst/>
      </p:bgPr>
    </p:bg>
    <p:spTree>
      <p:nvGrpSpPr>
        <p:cNvPr id="1" name="Shape 258"/>
        <p:cNvGrpSpPr/>
        <p:nvPr/>
      </p:nvGrpSpPr>
      <p:grpSpPr>
        <a:xfrm>
          <a:off x="0" y="0"/>
          <a:ext cx="0" cy="0"/>
          <a:chOff x="0" y="0"/>
          <a:chExt cx="0" cy="0"/>
        </a:xfrm>
      </p:grpSpPr>
      <p:sp>
        <p:nvSpPr>
          <p:cNvPr id="259" name="Google Shape;259;p7"/>
          <p:cNvSpPr/>
          <p:nvPr/>
        </p:nvSpPr>
        <p:spPr>
          <a:xfrm rot="2999717">
            <a:off x="8270435" y="-3786944"/>
            <a:ext cx="13516502" cy="15403421"/>
          </a:xfrm>
          <a:custGeom>
            <a:avLst/>
            <a:gdLst/>
            <a:ahLst/>
            <a:cxnLst/>
            <a:rect l="l" t="t" r="r" b="b"/>
            <a:pathLst>
              <a:path w="13516502" h="15403421" extrusionOk="0">
                <a:moveTo>
                  <a:pt x="0" y="0"/>
                </a:moveTo>
                <a:lnTo>
                  <a:pt x="13516502" y="0"/>
                </a:lnTo>
                <a:lnTo>
                  <a:pt x="13516502" y="15403421"/>
                </a:lnTo>
                <a:lnTo>
                  <a:pt x="0" y="15403421"/>
                </a:lnTo>
                <a:lnTo>
                  <a:pt x="0" y="0"/>
                </a:lnTo>
                <a:close/>
              </a:path>
            </a:pathLst>
          </a:custGeom>
          <a:blipFill rotWithShape="1">
            <a:blip r:embed="rId3">
              <a:alphaModFix amt="35000"/>
            </a:blip>
            <a:stretch>
              <a:fillRect/>
            </a:stretch>
          </a:blipFill>
          <a:ln>
            <a:noFill/>
          </a:ln>
        </p:spPr>
        <p:txBody>
          <a:bodyPr/>
          <a:lstStyle/>
          <a:p>
            <a:endParaRPr lang="en-US"/>
          </a:p>
        </p:txBody>
      </p:sp>
      <p:sp>
        <p:nvSpPr>
          <p:cNvPr id="260" name="Google Shape;260;p7"/>
          <p:cNvSpPr/>
          <p:nvPr/>
        </p:nvSpPr>
        <p:spPr>
          <a:xfrm>
            <a:off x="254290" y="155006"/>
            <a:ext cx="457710" cy="437686"/>
          </a:xfrm>
          <a:custGeom>
            <a:avLst/>
            <a:gdLst/>
            <a:ahLst/>
            <a:cxnLst/>
            <a:rect l="l" t="t" r="r" b="b"/>
            <a:pathLst>
              <a:path w="457710" h="437686" extrusionOk="0">
                <a:moveTo>
                  <a:pt x="0" y="0"/>
                </a:moveTo>
                <a:lnTo>
                  <a:pt x="457710" y="0"/>
                </a:lnTo>
                <a:lnTo>
                  <a:pt x="457710" y="437686"/>
                </a:lnTo>
                <a:lnTo>
                  <a:pt x="0" y="437686"/>
                </a:lnTo>
                <a:lnTo>
                  <a:pt x="0" y="0"/>
                </a:lnTo>
                <a:close/>
              </a:path>
            </a:pathLst>
          </a:custGeom>
          <a:blipFill rotWithShape="1">
            <a:blip r:embed="rId4">
              <a:alphaModFix/>
            </a:blip>
            <a:stretch>
              <a:fillRect/>
            </a:stretch>
          </a:blipFill>
          <a:ln>
            <a:noFill/>
          </a:ln>
        </p:spPr>
        <p:txBody>
          <a:bodyPr/>
          <a:lstStyle/>
          <a:p>
            <a:endParaRPr lang="en-US"/>
          </a:p>
        </p:txBody>
      </p:sp>
      <p:sp>
        <p:nvSpPr>
          <p:cNvPr id="261" name="Google Shape;261;p7"/>
          <p:cNvSpPr/>
          <p:nvPr/>
        </p:nvSpPr>
        <p:spPr>
          <a:xfrm>
            <a:off x="8052819" y="1671850"/>
            <a:ext cx="1864508" cy="1880967"/>
          </a:xfrm>
          <a:custGeom>
            <a:avLst/>
            <a:gdLst/>
            <a:ahLst/>
            <a:cxnLst/>
            <a:rect l="l" t="t" r="r" b="b"/>
            <a:pathLst>
              <a:path w="1864508" h="1880967" extrusionOk="0">
                <a:moveTo>
                  <a:pt x="0" y="0"/>
                </a:moveTo>
                <a:lnTo>
                  <a:pt x="1864509" y="0"/>
                </a:lnTo>
                <a:lnTo>
                  <a:pt x="1864509" y="1880967"/>
                </a:lnTo>
                <a:lnTo>
                  <a:pt x="0" y="1880967"/>
                </a:lnTo>
                <a:lnTo>
                  <a:pt x="0" y="0"/>
                </a:lnTo>
                <a:close/>
              </a:path>
            </a:pathLst>
          </a:custGeom>
          <a:blipFill rotWithShape="1">
            <a:blip r:embed="rId5">
              <a:alphaModFix/>
            </a:blip>
            <a:stretch>
              <a:fillRect/>
            </a:stretch>
          </a:blipFill>
          <a:ln>
            <a:noFill/>
          </a:ln>
        </p:spPr>
        <p:txBody>
          <a:bodyPr/>
          <a:lstStyle/>
          <a:p>
            <a:endParaRPr lang="en-US"/>
          </a:p>
        </p:txBody>
      </p:sp>
      <p:sp>
        <p:nvSpPr>
          <p:cNvPr id="262" name="Google Shape;262;p7"/>
          <p:cNvSpPr/>
          <p:nvPr/>
        </p:nvSpPr>
        <p:spPr>
          <a:xfrm>
            <a:off x="8326225" y="4460593"/>
            <a:ext cx="1384862" cy="1880967"/>
          </a:xfrm>
          <a:custGeom>
            <a:avLst/>
            <a:gdLst/>
            <a:ahLst/>
            <a:cxnLst/>
            <a:rect l="l" t="t" r="r" b="b"/>
            <a:pathLst>
              <a:path w="1384862" h="1880967" extrusionOk="0">
                <a:moveTo>
                  <a:pt x="0" y="0"/>
                </a:moveTo>
                <a:lnTo>
                  <a:pt x="1384862" y="0"/>
                </a:lnTo>
                <a:lnTo>
                  <a:pt x="1384862" y="1880967"/>
                </a:lnTo>
                <a:lnTo>
                  <a:pt x="0" y="1880967"/>
                </a:lnTo>
                <a:lnTo>
                  <a:pt x="0" y="0"/>
                </a:lnTo>
                <a:close/>
              </a:path>
            </a:pathLst>
          </a:custGeom>
          <a:blipFill rotWithShape="1">
            <a:blip r:embed="rId6">
              <a:alphaModFix/>
            </a:blip>
            <a:stretch>
              <a:fillRect/>
            </a:stretch>
          </a:blipFill>
          <a:ln>
            <a:noFill/>
          </a:ln>
        </p:spPr>
        <p:txBody>
          <a:bodyPr/>
          <a:lstStyle/>
          <a:p>
            <a:endParaRPr lang="en-US"/>
          </a:p>
        </p:txBody>
      </p:sp>
      <p:sp>
        <p:nvSpPr>
          <p:cNvPr id="263" name="Google Shape;263;p7"/>
          <p:cNvSpPr/>
          <p:nvPr/>
        </p:nvSpPr>
        <p:spPr>
          <a:xfrm>
            <a:off x="8052819" y="7377333"/>
            <a:ext cx="1931673" cy="1880967"/>
          </a:xfrm>
          <a:custGeom>
            <a:avLst/>
            <a:gdLst/>
            <a:ahLst/>
            <a:cxnLst/>
            <a:rect l="l" t="t" r="r" b="b"/>
            <a:pathLst>
              <a:path w="1931673" h="1880967" extrusionOk="0">
                <a:moveTo>
                  <a:pt x="0" y="0"/>
                </a:moveTo>
                <a:lnTo>
                  <a:pt x="1931674" y="0"/>
                </a:lnTo>
                <a:lnTo>
                  <a:pt x="1931674" y="1880967"/>
                </a:lnTo>
                <a:lnTo>
                  <a:pt x="0" y="1880967"/>
                </a:lnTo>
                <a:lnTo>
                  <a:pt x="0" y="0"/>
                </a:lnTo>
                <a:close/>
              </a:path>
            </a:pathLst>
          </a:custGeom>
          <a:blipFill rotWithShape="1">
            <a:blip r:embed="rId7">
              <a:alphaModFix/>
            </a:blip>
            <a:stretch>
              <a:fillRect/>
            </a:stretch>
          </a:blipFill>
          <a:ln>
            <a:noFill/>
          </a:ln>
        </p:spPr>
        <p:txBody>
          <a:bodyPr/>
          <a:lstStyle/>
          <a:p>
            <a:endParaRPr lang="en-US"/>
          </a:p>
        </p:txBody>
      </p:sp>
      <p:sp>
        <p:nvSpPr>
          <p:cNvPr id="264" name="Google Shape;264;p7"/>
          <p:cNvSpPr txBox="1"/>
          <p:nvPr/>
        </p:nvSpPr>
        <p:spPr>
          <a:xfrm>
            <a:off x="919118" y="1557646"/>
            <a:ext cx="7731300" cy="984900"/>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US" sz="6399" i="0" u="none" strike="noStrike" cap="none">
                <a:solidFill>
                  <a:srgbClr val="FFFFFF"/>
                </a:solidFill>
                <a:latin typeface="Lobster"/>
                <a:ea typeface="Lobster"/>
                <a:cs typeface="Lobster"/>
                <a:sym typeface="Lobster"/>
              </a:rPr>
              <a:t>Negative Effects</a:t>
            </a:r>
            <a:endParaRPr>
              <a:latin typeface="Lobster"/>
              <a:ea typeface="Lobster"/>
              <a:cs typeface="Lobster"/>
              <a:sym typeface="Lobster"/>
            </a:endParaRPr>
          </a:p>
        </p:txBody>
      </p:sp>
      <p:sp>
        <p:nvSpPr>
          <p:cNvPr id="265" name="Google Shape;265;p7"/>
          <p:cNvSpPr txBox="1"/>
          <p:nvPr/>
        </p:nvSpPr>
        <p:spPr>
          <a:xfrm>
            <a:off x="919118" y="2934024"/>
            <a:ext cx="5271900" cy="6775800"/>
          </a:xfrm>
          <a:prstGeom prst="rect">
            <a:avLst/>
          </a:prstGeom>
          <a:noFill/>
          <a:ln>
            <a:noFill/>
          </a:ln>
        </p:spPr>
        <p:txBody>
          <a:bodyPr spcFirstLastPara="1" wrap="square" lIns="0" tIns="0" rIns="0" bIns="0" anchor="t" anchorCtr="0">
            <a:spAutoFit/>
          </a:bodyPr>
          <a:lstStyle/>
          <a:p>
            <a:pPr marL="712470" marR="0" lvl="1" indent="-343535" algn="l" rtl="0">
              <a:lnSpc>
                <a:spcPct val="120000"/>
              </a:lnSpc>
              <a:spcBef>
                <a:spcPts val="0"/>
              </a:spcBef>
              <a:spcAft>
                <a:spcPts val="0"/>
              </a:spcAft>
              <a:buClr>
                <a:srgbClr val="FFFFFF"/>
              </a:buClr>
              <a:buSzPts val="3100"/>
              <a:buFont typeface="Arial"/>
              <a:buChar char="•"/>
            </a:pPr>
            <a:r>
              <a:rPr lang="en-US" sz="3100" b="1" i="0" u="none" strike="noStrike" cap="none">
                <a:solidFill>
                  <a:srgbClr val="FFFFFF"/>
                </a:solidFill>
                <a:latin typeface="Arial"/>
                <a:ea typeface="Arial"/>
                <a:cs typeface="Arial"/>
                <a:sym typeface="Arial"/>
              </a:rPr>
              <a:t>Anxiety and Depression </a:t>
            </a:r>
            <a:endParaRPr sz="1200"/>
          </a:p>
          <a:p>
            <a:pPr marL="712470" marR="0" lvl="1" indent="-343535" algn="l" rtl="0">
              <a:lnSpc>
                <a:spcPct val="120000"/>
              </a:lnSpc>
              <a:spcBef>
                <a:spcPts val="0"/>
              </a:spcBef>
              <a:spcAft>
                <a:spcPts val="0"/>
              </a:spcAft>
              <a:buClr>
                <a:srgbClr val="FFFFFF"/>
              </a:buClr>
              <a:buSzPts val="3100"/>
              <a:buFont typeface="Arial"/>
              <a:buChar char="•"/>
            </a:pPr>
            <a:r>
              <a:rPr lang="en-US" sz="3100" b="1" i="0" u="none" strike="noStrike" cap="none">
                <a:solidFill>
                  <a:srgbClr val="FFFFFF"/>
                </a:solidFill>
                <a:latin typeface="Arial"/>
                <a:ea typeface="Arial"/>
                <a:cs typeface="Arial"/>
                <a:sym typeface="Arial"/>
              </a:rPr>
              <a:t>Isolation</a:t>
            </a:r>
            <a:endParaRPr sz="1200"/>
          </a:p>
          <a:p>
            <a:pPr marL="712470" marR="0" lvl="1" indent="-343535" algn="l" rtl="0">
              <a:lnSpc>
                <a:spcPct val="120000"/>
              </a:lnSpc>
              <a:spcBef>
                <a:spcPts val="0"/>
              </a:spcBef>
              <a:spcAft>
                <a:spcPts val="0"/>
              </a:spcAft>
              <a:buClr>
                <a:srgbClr val="FFFFFF"/>
              </a:buClr>
              <a:buSzPts val="3100"/>
              <a:buFont typeface="Arial"/>
              <a:buChar char="•"/>
            </a:pPr>
            <a:r>
              <a:rPr lang="en-US" sz="3100" b="1" i="0" u="none" strike="noStrike" cap="none">
                <a:solidFill>
                  <a:srgbClr val="FFFFFF"/>
                </a:solidFill>
                <a:latin typeface="Arial"/>
                <a:ea typeface="Arial"/>
                <a:cs typeface="Arial"/>
                <a:sym typeface="Arial"/>
              </a:rPr>
              <a:t>Addiction</a:t>
            </a:r>
            <a:endParaRPr sz="1200"/>
          </a:p>
          <a:p>
            <a:pPr marL="712470" marR="0" lvl="1" indent="-343535" algn="l" rtl="0">
              <a:lnSpc>
                <a:spcPct val="120000"/>
              </a:lnSpc>
              <a:spcBef>
                <a:spcPts val="0"/>
              </a:spcBef>
              <a:spcAft>
                <a:spcPts val="0"/>
              </a:spcAft>
              <a:buClr>
                <a:srgbClr val="FFFFFF"/>
              </a:buClr>
              <a:buSzPts val="3100"/>
              <a:buFont typeface="Arial"/>
              <a:buChar char="•"/>
            </a:pPr>
            <a:r>
              <a:rPr lang="en-US" sz="3100" b="1" i="0" u="none" strike="noStrike" cap="none">
                <a:solidFill>
                  <a:srgbClr val="FFFFFF"/>
                </a:solidFill>
                <a:latin typeface="Arial"/>
                <a:ea typeface="Arial"/>
                <a:cs typeface="Arial"/>
                <a:sym typeface="Arial"/>
              </a:rPr>
              <a:t>Online Harassment</a:t>
            </a:r>
            <a:endParaRPr sz="1200"/>
          </a:p>
          <a:p>
            <a:pPr marL="712470" marR="0" lvl="1" indent="-343535" algn="l" rtl="0">
              <a:lnSpc>
                <a:spcPct val="120000"/>
              </a:lnSpc>
              <a:spcBef>
                <a:spcPts val="0"/>
              </a:spcBef>
              <a:spcAft>
                <a:spcPts val="0"/>
              </a:spcAft>
              <a:buClr>
                <a:srgbClr val="FFFFFF"/>
              </a:buClr>
              <a:buSzPts val="3100"/>
              <a:buFont typeface="Arial"/>
              <a:buChar char="•"/>
            </a:pPr>
            <a:r>
              <a:rPr lang="en-US" sz="3100" b="1" i="0" u="none" strike="noStrike" cap="none">
                <a:solidFill>
                  <a:srgbClr val="FFFFFF"/>
                </a:solidFill>
                <a:latin typeface="Arial"/>
                <a:ea typeface="Arial"/>
                <a:cs typeface="Arial"/>
                <a:sym typeface="Arial"/>
              </a:rPr>
              <a:t>Bullying </a:t>
            </a:r>
            <a:endParaRPr sz="1200"/>
          </a:p>
          <a:p>
            <a:pPr marL="712470" marR="0" lvl="1" indent="-343535" algn="l" rtl="0">
              <a:lnSpc>
                <a:spcPct val="120000"/>
              </a:lnSpc>
              <a:spcBef>
                <a:spcPts val="0"/>
              </a:spcBef>
              <a:spcAft>
                <a:spcPts val="0"/>
              </a:spcAft>
              <a:buClr>
                <a:srgbClr val="FFFFFF"/>
              </a:buClr>
              <a:buSzPts val="3100"/>
              <a:buFont typeface="Arial"/>
              <a:buChar char="•"/>
            </a:pPr>
            <a:r>
              <a:rPr lang="en-US" sz="3100" b="1" i="0" u="none" strike="noStrike" cap="none">
                <a:solidFill>
                  <a:srgbClr val="FFFFFF"/>
                </a:solidFill>
                <a:latin typeface="Arial"/>
                <a:ea typeface="Arial"/>
                <a:cs typeface="Arial"/>
                <a:sym typeface="Arial"/>
              </a:rPr>
              <a:t>Stalking</a:t>
            </a:r>
            <a:endParaRPr sz="1200"/>
          </a:p>
          <a:p>
            <a:pPr marL="712470" marR="0" lvl="1" indent="-343535" algn="l" rtl="0">
              <a:lnSpc>
                <a:spcPct val="120000"/>
              </a:lnSpc>
              <a:spcBef>
                <a:spcPts val="0"/>
              </a:spcBef>
              <a:spcAft>
                <a:spcPts val="0"/>
              </a:spcAft>
              <a:buClr>
                <a:srgbClr val="FFFFFF"/>
              </a:buClr>
              <a:buSzPts val="3100"/>
              <a:buFont typeface="Arial"/>
              <a:buChar char="•"/>
            </a:pPr>
            <a:r>
              <a:rPr lang="en-US" sz="3100" b="1" i="0" u="none" strike="noStrike" cap="none">
                <a:solidFill>
                  <a:srgbClr val="FFFFFF"/>
                </a:solidFill>
                <a:latin typeface="Arial"/>
                <a:ea typeface="Arial"/>
                <a:cs typeface="Arial"/>
                <a:sym typeface="Arial"/>
              </a:rPr>
              <a:t>Distraction</a:t>
            </a:r>
            <a:endParaRPr sz="1200"/>
          </a:p>
          <a:p>
            <a:pPr marL="712470" marR="0" lvl="1" indent="-343535" algn="l" rtl="0">
              <a:lnSpc>
                <a:spcPct val="120000"/>
              </a:lnSpc>
              <a:spcBef>
                <a:spcPts val="0"/>
              </a:spcBef>
              <a:spcAft>
                <a:spcPts val="0"/>
              </a:spcAft>
              <a:buClr>
                <a:srgbClr val="FFFFFF"/>
              </a:buClr>
              <a:buSzPts val="3100"/>
              <a:buFont typeface="Arial"/>
              <a:buChar char="•"/>
            </a:pPr>
            <a:r>
              <a:rPr lang="en-US" sz="3100" b="1" i="0" u="none" strike="noStrike" cap="none">
                <a:solidFill>
                  <a:srgbClr val="FFFFFF"/>
                </a:solidFill>
                <a:latin typeface="Arial"/>
                <a:ea typeface="Arial"/>
                <a:cs typeface="Arial"/>
                <a:sym typeface="Arial"/>
              </a:rPr>
              <a:t>Loneliness</a:t>
            </a:r>
            <a:endParaRPr sz="1200"/>
          </a:p>
          <a:p>
            <a:pPr marL="712470" marR="0" lvl="1" indent="-343535" algn="l" rtl="0">
              <a:lnSpc>
                <a:spcPct val="120000"/>
              </a:lnSpc>
              <a:spcBef>
                <a:spcPts val="0"/>
              </a:spcBef>
              <a:spcAft>
                <a:spcPts val="0"/>
              </a:spcAft>
              <a:buClr>
                <a:srgbClr val="FFFFFF"/>
              </a:buClr>
              <a:buSzPts val="3100"/>
              <a:buFont typeface="Arial"/>
              <a:buChar char="•"/>
            </a:pPr>
            <a:r>
              <a:rPr lang="en-US" sz="3100" b="1" i="0" u="none" strike="noStrike" cap="none">
                <a:solidFill>
                  <a:srgbClr val="FFFFFF"/>
                </a:solidFill>
                <a:latin typeface="Arial"/>
                <a:ea typeface="Arial"/>
                <a:cs typeface="Arial"/>
                <a:sym typeface="Arial"/>
              </a:rPr>
              <a:t>Academic Impact</a:t>
            </a:r>
            <a:endParaRPr sz="1200"/>
          </a:p>
          <a:p>
            <a:pPr marL="712470" marR="0" lvl="1" indent="-343535" algn="l" rtl="0">
              <a:lnSpc>
                <a:spcPct val="120000"/>
              </a:lnSpc>
              <a:spcBef>
                <a:spcPts val="0"/>
              </a:spcBef>
              <a:spcAft>
                <a:spcPts val="0"/>
              </a:spcAft>
              <a:buClr>
                <a:srgbClr val="FFFFFF"/>
              </a:buClr>
              <a:buSzPts val="3100"/>
              <a:buFont typeface="Arial"/>
              <a:buChar char="•"/>
            </a:pPr>
            <a:r>
              <a:rPr lang="en-US" sz="3100" b="1" i="0" u="none" strike="noStrike" cap="none">
                <a:solidFill>
                  <a:srgbClr val="FFFFFF"/>
                </a:solidFill>
                <a:latin typeface="Arial"/>
                <a:ea typeface="Arial"/>
                <a:cs typeface="Arial"/>
                <a:sym typeface="Arial"/>
              </a:rPr>
              <a:t>Privacy Concerns</a:t>
            </a:r>
            <a:endParaRPr sz="1200"/>
          </a:p>
          <a:p>
            <a:pPr marL="712470" marR="0" lvl="1" indent="-343535" algn="l" rtl="0">
              <a:lnSpc>
                <a:spcPct val="120000"/>
              </a:lnSpc>
              <a:spcBef>
                <a:spcPts val="0"/>
              </a:spcBef>
              <a:spcAft>
                <a:spcPts val="0"/>
              </a:spcAft>
              <a:buClr>
                <a:srgbClr val="FFFFFF"/>
              </a:buClr>
              <a:buSzPts val="3100"/>
              <a:buFont typeface="Arial"/>
              <a:buChar char="•"/>
            </a:pPr>
            <a:r>
              <a:rPr lang="en-US" sz="3100" b="1" i="0" u="none" strike="noStrike" cap="none">
                <a:solidFill>
                  <a:srgbClr val="FFFFFF"/>
                </a:solidFill>
                <a:latin typeface="Arial"/>
                <a:ea typeface="Arial"/>
                <a:cs typeface="Arial"/>
                <a:sym typeface="Arial"/>
              </a:rPr>
              <a:t>Data Exploitation</a:t>
            </a:r>
            <a:endParaRPr sz="1200"/>
          </a:p>
          <a:p>
            <a:pPr marL="712470" marR="0" lvl="1" indent="-343535" algn="l" rtl="0">
              <a:lnSpc>
                <a:spcPct val="120000"/>
              </a:lnSpc>
              <a:spcBef>
                <a:spcPts val="0"/>
              </a:spcBef>
              <a:spcAft>
                <a:spcPts val="0"/>
              </a:spcAft>
              <a:buClr>
                <a:srgbClr val="FFFFFF"/>
              </a:buClr>
              <a:buSzPts val="3100"/>
              <a:buFont typeface="Arial"/>
              <a:buChar char="•"/>
            </a:pPr>
            <a:r>
              <a:rPr lang="en-US" sz="3100" b="1" i="0" u="none" strike="noStrike" cap="none">
                <a:solidFill>
                  <a:srgbClr val="FFFFFF"/>
                </a:solidFill>
                <a:latin typeface="Arial"/>
                <a:ea typeface="Arial"/>
                <a:cs typeface="Arial"/>
                <a:sym typeface="Arial"/>
              </a:rPr>
              <a:t>Sleep Disruption</a:t>
            </a:r>
            <a:endParaRPr sz="1200"/>
          </a:p>
        </p:txBody>
      </p:sp>
      <p:sp>
        <p:nvSpPr>
          <p:cNvPr id="266" name="Google Shape;266;p7"/>
          <p:cNvSpPr txBox="1"/>
          <p:nvPr/>
        </p:nvSpPr>
        <p:spPr>
          <a:xfrm>
            <a:off x="11779113" y="2766324"/>
            <a:ext cx="5433000" cy="7111200"/>
          </a:xfrm>
          <a:prstGeom prst="rect">
            <a:avLst/>
          </a:prstGeom>
          <a:noFill/>
          <a:ln>
            <a:noFill/>
          </a:ln>
        </p:spPr>
        <p:txBody>
          <a:bodyPr spcFirstLastPara="1" wrap="square" lIns="0" tIns="0" rIns="0" bIns="0" anchor="t" anchorCtr="0">
            <a:spAutoFit/>
          </a:bodyPr>
          <a:lstStyle/>
          <a:p>
            <a:pPr marL="712470" marR="0" lvl="1" indent="-337185" algn="r" rtl="0">
              <a:lnSpc>
                <a:spcPct val="120000"/>
              </a:lnSpc>
              <a:spcBef>
                <a:spcPts val="0"/>
              </a:spcBef>
              <a:spcAft>
                <a:spcPts val="0"/>
              </a:spcAft>
              <a:buClr>
                <a:srgbClr val="FFFFFF"/>
              </a:buClr>
              <a:buSzPts val="3000"/>
              <a:buFont typeface="Arial"/>
              <a:buChar char="•"/>
            </a:pPr>
            <a:r>
              <a:rPr lang="en-US" sz="3000" b="1" i="0" u="none" strike="noStrike" cap="none">
                <a:solidFill>
                  <a:srgbClr val="FFFFFF"/>
                </a:solidFill>
                <a:latin typeface="Arial"/>
                <a:ea typeface="Arial"/>
                <a:cs typeface="Arial"/>
                <a:sym typeface="Arial"/>
              </a:rPr>
              <a:t>Ansiedad y Depresión </a:t>
            </a:r>
            <a:endParaRPr sz="1100"/>
          </a:p>
          <a:p>
            <a:pPr marL="712470" marR="0" lvl="1" indent="-337185" algn="r" rtl="0">
              <a:lnSpc>
                <a:spcPct val="120000"/>
              </a:lnSpc>
              <a:spcBef>
                <a:spcPts val="0"/>
              </a:spcBef>
              <a:spcAft>
                <a:spcPts val="0"/>
              </a:spcAft>
              <a:buClr>
                <a:srgbClr val="FFFFFF"/>
              </a:buClr>
              <a:buSzPts val="3000"/>
              <a:buFont typeface="Arial"/>
              <a:buChar char="•"/>
            </a:pPr>
            <a:r>
              <a:rPr lang="en-US" sz="3000" b="1" i="0" u="none" strike="noStrike" cap="none">
                <a:solidFill>
                  <a:srgbClr val="FFFFFF"/>
                </a:solidFill>
                <a:latin typeface="Arial"/>
                <a:ea typeface="Arial"/>
                <a:cs typeface="Arial"/>
                <a:sym typeface="Arial"/>
              </a:rPr>
              <a:t>Aislamiento</a:t>
            </a:r>
            <a:endParaRPr sz="1100"/>
          </a:p>
          <a:p>
            <a:pPr marL="712470" marR="0" lvl="1" indent="-337185" algn="r" rtl="0">
              <a:lnSpc>
                <a:spcPct val="120000"/>
              </a:lnSpc>
              <a:spcBef>
                <a:spcPts val="0"/>
              </a:spcBef>
              <a:spcAft>
                <a:spcPts val="0"/>
              </a:spcAft>
              <a:buClr>
                <a:srgbClr val="FFFFFF"/>
              </a:buClr>
              <a:buSzPts val="3000"/>
              <a:buFont typeface="Arial"/>
              <a:buChar char="•"/>
            </a:pPr>
            <a:r>
              <a:rPr lang="en-US" sz="3000" b="1" i="0" u="none" strike="noStrike" cap="none">
                <a:solidFill>
                  <a:srgbClr val="FFFFFF"/>
                </a:solidFill>
                <a:latin typeface="Arial"/>
                <a:ea typeface="Arial"/>
                <a:cs typeface="Arial"/>
                <a:sym typeface="Arial"/>
              </a:rPr>
              <a:t>Adicción</a:t>
            </a:r>
            <a:endParaRPr sz="1100"/>
          </a:p>
          <a:p>
            <a:pPr marL="712470" marR="0" lvl="1" indent="-337185" algn="r" rtl="0">
              <a:lnSpc>
                <a:spcPct val="120000"/>
              </a:lnSpc>
              <a:spcBef>
                <a:spcPts val="0"/>
              </a:spcBef>
              <a:spcAft>
                <a:spcPts val="0"/>
              </a:spcAft>
              <a:buClr>
                <a:srgbClr val="FFFFFF"/>
              </a:buClr>
              <a:buSzPts val="3000"/>
              <a:buFont typeface="Arial"/>
              <a:buChar char="•"/>
            </a:pPr>
            <a:r>
              <a:rPr lang="en-US" sz="3000" b="1" i="0" u="none" strike="noStrike" cap="none">
                <a:solidFill>
                  <a:srgbClr val="FFFFFF"/>
                </a:solidFill>
                <a:latin typeface="Arial"/>
                <a:ea typeface="Arial"/>
                <a:cs typeface="Arial"/>
                <a:sym typeface="Arial"/>
              </a:rPr>
              <a:t>Acoso En Línea</a:t>
            </a:r>
            <a:endParaRPr sz="1100"/>
          </a:p>
          <a:p>
            <a:pPr marL="712470" marR="0" lvl="1" indent="-337185" algn="r" rtl="0">
              <a:lnSpc>
                <a:spcPct val="120000"/>
              </a:lnSpc>
              <a:spcBef>
                <a:spcPts val="0"/>
              </a:spcBef>
              <a:spcAft>
                <a:spcPts val="0"/>
              </a:spcAft>
              <a:buClr>
                <a:srgbClr val="FFFFFF"/>
              </a:buClr>
              <a:buSzPts val="3000"/>
              <a:buFont typeface="Arial"/>
              <a:buChar char="•"/>
            </a:pPr>
            <a:r>
              <a:rPr lang="en-US" sz="3000" b="1" i="0" u="none" strike="noStrike" cap="none">
                <a:solidFill>
                  <a:srgbClr val="FFFFFF"/>
                </a:solidFill>
                <a:latin typeface="Arial"/>
                <a:ea typeface="Arial"/>
                <a:cs typeface="Arial"/>
                <a:sym typeface="Arial"/>
              </a:rPr>
              <a:t>Acoso Escolar </a:t>
            </a:r>
            <a:endParaRPr sz="1100"/>
          </a:p>
          <a:p>
            <a:pPr marL="712470" marR="0" lvl="1" indent="-337185" algn="r" rtl="0">
              <a:lnSpc>
                <a:spcPct val="120000"/>
              </a:lnSpc>
              <a:spcBef>
                <a:spcPts val="0"/>
              </a:spcBef>
              <a:spcAft>
                <a:spcPts val="0"/>
              </a:spcAft>
              <a:buClr>
                <a:srgbClr val="FFFFFF"/>
              </a:buClr>
              <a:buSzPts val="3000"/>
              <a:buFont typeface="Arial"/>
              <a:buChar char="•"/>
            </a:pPr>
            <a:r>
              <a:rPr lang="en-US" sz="3000" b="1" i="0" u="none" strike="noStrike" cap="none">
                <a:solidFill>
                  <a:srgbClr val="FFFFFF"/>
                </a:solidFill>
                <a:latin typeface="Arial"/>
                <a:ea typeface="Arial"/>
                <a:cs typeface="Arial"/>
                <a:sym typeface="Arial"/>
              </a:rPr>
              <a:t>Acoso</a:t>
            </a:r>
            <a:endParaRPr sz="1100"/>
          </a:p>
          <a:p>
            <a:pPr marL="712470" marR="0" lvl="1" indent="-337185" algn="r" rtl="0">
              <a:lnSpc>
                <a:spcPct val="120000"/>
              </a:lnSpc>
              <a:spcBef>
                <a:spcPts val="0"/>
              </a:spcBef>
              <a:spcAft>
                <a:spcPts val="0"/>
              </a:spcAft>
              <a:buClr>
                <a:srgbClr val="FFFFFF"/>
              </a:buClr>
              <a:buSzPts val="3000"/>
              <a:buFont typeface="Arial"/>
              <a:buChar char="•"/>
            </a:pPr>
            <a:r>
              <a:rPr lang="en-US" sz="3000" b="1" i="0" u="none" strike="noStrike" cap="none">
                <a:solidFill>
                  <a:srgbClr val="FFFFFF"/>
                </a:solidFill>
                <a:latin typeface="Arial"/>
                <a:ea typeface="Arial"/>
                <a:cs typeface="Arial"/>
                <a:sym typeface="Arial"/>
              </a:rPr>
              <a:t>Distracción</a:t>
            </a:r>
            <a:endParaRPr sz="1100"/>
          </a:p>
          <a:p>
            <a:pPr marL="712470" marR="0" lvl="1" indent="-337185" algn="r" rtl="0">
              <a:lnSpc>
                <a:spcPct val="120000"/>
              </a:lnSpc>
              <a:spcBef>
                <a:spcPts val="0"/>
              </a:spcBef>
              <a:spcAft>
                <a:spcPts val="0"/>
              </a:spcAft>
              <a:buClr>
                <a:srgbClr val="FFFFFF"/>
              </a:buClr>
              <a:buSzPts val="3000"/>
              <a:buFont typeface="Arial"/>
              <a:buChar char="•"/>
            </a:pPr>
            <a:r>
              <a:rPr lang="en-US" sz="3000" b="1" i="0" u="none" strike="noStrike" cap="none">
                <a:solidFill>
                  <a:srgbClr val="FFFFFF"/>
                </a:solidFill>
                <a:latin typeface="Arial"/>
                <a:ea typeface="Arial"/>
                <a:cs typeface="Arial"/>
                <a:sym typeface="Arial"/>
              </a:rPr>
              <a:t>Soledad</a:t>
            </a:r>
            <a:endParaRPr sz="1100"/>
          </a:p>
          <a:p>
            <a:pPr marL="712470" marR="0" lvl="1" indent="-337185" algn="r" rtl="0">
              <a:lnSpc>
                <a:spcPct val="120000"/>
              </a:lnSpc>
              <a:spcBef>
                <a:spcPts val="0"/>
              </a:spcBef>
              <a:spcAft>
                <a:spcPts val="0"/>
              </a:spcAft>
              <a:buClr>
                <a:srgbClr val="FFFFFF"/>
              </a:buClr>
              <a:buSzPts val="3000"/>
              <a:buFont typeface="Arial"/>
              <a:buChar char="•"/>
            </a:pPr>
            <a:r>
              <a:rPr lang="en-US" sz="3000" b="1" i="0" u="none" strike="noStrike" cap="none">
                <a:solidFill>
                  <a:srgbClr val="FFFFFF"/>
                </a:solidFill>
                <a:latin typeface="Arial"/>
                <a:ea typeface="Arial"/>
                <a:cs typeface="Arial"/>
                <a:sym typeface="Arial"/>
              </a:rPr>
              <a:t>Impacto Académico</a:t>
            </a:r>
            <a:endParaRPr sz="1100"/>
          </a:p>
          <a:p>
            <a:pPr marL="712470" marR="0" lvl="1" indent="-337185" algn="r" rtl="0">
              <a:lnSpc>
                <a:spcPct val="120000"/>
              </a:lnSpc>
              <a:spcBef>
                <a:spcPts val="0"/>
              </a:spcBef>
              <a:spcAft>
                <a:spcPts val="0"/>
              </a:spcAft>
              <a:buClr>
                <a:srgbClr val="FFFFFF"/>
              </a:buClr>
              <a:buSzPts val="3000"/>
              <a:buFont typeface="Arial"/>
              <a:buChar char="•"/>
            </a:pPr>
            <a:r>
              <a:rPr lang="en-US" sz="3000" b="1" i="0" u="none" strike="noStrike" cap="none">
                <a:solidFill>
                  <a:srgbClr val="FFFFFF"/>
                </a:solidFill>
                <a:latin typeface="Arial"/>
                <a:ea typeface="Arial"/>
                <a:cs typeface="Arial"/>
                <a:sym typeface="Arial"/>
              </a:rPr>
              <a:t>Preocupaciones Sobre La Privacidad</a:t>
            </a:r>
            <a:endParaRPr sz="1100"/>
          </a:p>
          <a:p>
            <a:pPr marL="712470" marR="0" lvl="1" indent="-337185" algn="r" rtl="0">
              <a:lnSpc>
                <a:spcPct val="120000"/>
              </a:lnSpc>
              <a:spcBef>
                <a:spcPts val="0"/>
              </a:spcBef>
              <a:spcAft>
                <a:spcPts val="0"/>
              </a:spcAft>
              <a:buClr>
                <a:srgbClr val="FFFFFF"/>
              </a:buClr>
              <a:buSzPts val="3000"/>
              <a:buFont typeface="Arial"/>
              <a:buChar char="•"/>
            </a:pPr>
            <a:r>
              <a:rPr lang="en-US" sz="3000" b="1" i="0" u="none" strike="noStrike" cap="none">
                <a:solidFill>
                  <a:srgbClr val="FFFFFF"/>
                </a:solidFill>
                <a:latin typeface="Arial"/>
                <a:ea typeface="Arial"/>
                <a:cs typeface="Arial"/>
                <a:sym typeface="Arial"/>
              </a:rPr>
              <a:t>Explotación De Datos</a:t>
            </a:r>
            <a:endParaRPr sz="1100"/>
          </a:p>
          <a:p>
            <a:pPr marL="712470" marR="0" lvl="1" indent="-337185" algn="r" rtl="0">
              <a:lnSpc>
                <a:spcPct val="120000"/>
              </a:lnSpc>
              <a:spcBef>
                <a:spcPts val="0"/>
              </a:spcBef>
              <a:spcAft>
                <a:spcPts val="0"/>
              </a:spcAft>
              <a:buClr>
                <a:srgbClr val="FFFFFF"/>
              </a:buClr>
              <a:buSzPts val="3000"/>
              <a:buFont typeface="Arial"/>
              <a:buChar char="•"/>
            </a:pPr>
            <a:r>
              <a:rPr lang="en-US" sz="3000" b="1" i="0" u="none" strike="noStrike" cap="none">
                <a:solidFill>
                  <a:srgbClr val="FFFFFF"/>
                </a:solidFill>
                <a:latin typeface="Arial"/>
                <a:ea typeface="Arial"/>
                <a:cs typeface="Arial"/>
                <a:sym typeface="Arial"/>
              </a:rPr>
              <a:t>Trastornos De Sueño</a:t>
            </a:r>
            <a:endParaRPr sz="1100"/>
          </a:p>
        </p:txBody>
      </p:sp>
      <p:cxnSp>
        <p:nvCxnSpPr>
          <p:cNvPr id="267" name="Google Shape;267;p7"/>
          <p:cNvCxnSpPr/>
          <p:nvPr/>
        </p:nvCxnSpPr>
        <p:spPr>
          <a:xfrm rot="10800000">
            <a:off x="7381307" y="3552817"/>
            <a:ext cx="0" cy="4121970"/>
          </a:xfrm>
          <a:prstGeom prst="straightConnector1">
            <a:avLst/>
          </a:prstGeom>
          <a:noFill/>
          <a:ln w="9525" cap="flat" cmpd="sng">
            <a:solidFill>
              <a:srgbClr val="6DAEFB"/>
            </a:solidFill>
            <a:prstDash val="solid"/>
            <a:round/>
            <a:headEnd type="none" w="sm" len="sm"/>
            <a:tailEnd type="none" w="sm" len="sm"/>
          </a:ln>
        </p:spPr>
      </p:cxnSp>
      <p:cxnSp>
        <p:nvCxnSpPr>
          <p:cNvPr id="268" name="Google Shape;268;p7"/>
          <p:cNvCxnSpPr/>
          <p:nvPr/>
        </p:nvCxnSpPr>
        <p:spPr>
          <a:xfrm rot="10800000">
            <a:off x="10654820" y="3552817"/>
            <a:ext cx="0" cy="4121970"/>
          </a:xfrm>
          <a:prstGeom prst="straightConnector1">
            <a:avLst/>
          </a:prstGeom>
          <a:noFill/>
          <a:ln w="9525" cap="flat" cmpd="sng">
            <a:solidFill>
              <a:srgbClr val="6DAEFB"/>
            </a:solidFill>
            <a:prstDash val="solid"/>
            <a:round/>
            <a:headEnd type="none" w="sm" len="sm"/>
            <a:tailEnd type="none" w="sm" len="sm"/>
          </a:ln>
        </p:spPr>
      </p:cxnSp>
      <p:cxnSp>
        <p:nvCxnSpPr>
          <p:cNvPr id="269" name="Google Shape;269;p7"/>
          <p:cNvCxnSpPr>
            <a:stCxn id="270" idx="3"/>
          </p:cNvCxnSpPr>
          <p:nvPr/>
        </p:nvCxnSpPr>
        <p:spPr>
          <a:xfrm>
            <a:off x="17405780" y="9985225"/>
            <a:ext cx="566700" cy="2700"/>
          </a:xfrm>
          <a:prstGeom prst="straightConnector1">
            <a:avLst/>
          </a:prstGeom>
          <a:noFill/>
          <a:ln w="19050" cap="flat" cmpd="sng">
            <a:solidFill>
              <a:srgbClr val="FFFFFF"/>
            </a:solidFill>
            <a:prstDash val="solid"/>
            <a:round/>
            <a:headEnd type="none" w="sm" len="sm"/>
            <a:tailEnd type="stealth" w="med" len="med"/>
          </a:ln>
        </p:spPr>
      </p:cxnSp>
      <p:sp>
        <p:nvSpPr>
          <p:cNvPr id="270" name="Google Shape;270;p7"/>
          <p:cNvSpPr txBox="1"/>
          <p:nvPr/>
        </p:nvSpPr>
        <p:spPr>
          <a:xfrm>
            <a:off x="16209380" y="9877525"/>
            <a:ext cx="1196400" cy="21540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1400" b="0" i="0" u="none" strike="noStrike" cap="none">
                <a:solidFill>
                  <a:srgbClr val="FFFFFF"/>
                </a:solidFill>
                <a:latin typeface="Arial"/>
                <a:ea typeface="Arial"/>
                <a:cs typeface="Arial"/>
                <a:sym typeface="Arial"/>
              </a:rPr>
              <a:t>Page 07</a:t>
            </a:r>
            <a:endParaRPr/>
          </a:p>
        </p:txBody>
      </p:sp>
      <p:sp>
        <p:nvSpPr>
          <p:cNvPr id="271" name="Google Shape;271;p7"/>
          <p:cNvSpPr txBox="1"/>
          <p:nvPr/>
        </p:nvSpPr>
        <p:spPr>
          <a:xfrm>
            <a:off x="10795375" y="1496050"/>
            <a:ext cx="7371300" cy="98490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None/>
            </a:pPr>
            <a:r>
              <a:rPr lang="en-US" sz="6399">
                <a:solidFill>
                  <a:srgbClr val="6DAEFB"/>
                </a:solidFill>
                <a:latin typeface="Lobster"/>
                <a:ea typeface="Lobster"/>
                <a:cs typeface="Lobster"/>
                <a:sym typeface="Lobster"/>
              </a:rPr>
              <a:t>Efectos</a:t>
            </a:r>
            <a:r>
              <a:rPr lang="en-US" sz="6399" i="0" u="none" strike="noStrike" cap="none">
                <a:solidFill>
                  <a:srgbClr val="6DAEFB"/>
                </a:solidFill>
                <a:latin typeface="Lobster"/>
                <a:ea typeface="Lobster"/>
                <a:cs typeface="Lobster"/>
                <a:sym typeface="Lobster"/>
              </a:rPr>
              <a:t> Negativos</a:t>
            </a:r>
            <a:endParaRPr>
              <a:latin typeface="Lobster"/>
              <a:ea typeface="Lobster"/>
              <a:cs typeface="Lobster"/>
              <a:sym typeface="Lobst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EF8"/>
            </a:gs>
            <a:gs pos="100000">
              <a:srgbClr val="D9EAFF"/>
            </a:gs>
          </a:gsLst>
          <a:lin ang="2700000" scaled="0"/>
        </a:gradFill>
        <a:effectLst/>
      </p:bgPr>
    </p:bg>
    <p:spTree>
      <p:nvGrpSpPr>
        <p:cNvPr id="1" name="Shape 279"/>
        <p:cNvGrpSpPr/>
        <p:nvPr/>
      </p:nvGrpSpPr>
      <p:grpSpPr>
        <a:xfrm>
          <a:off x="0" y="0"/>
          <a:ext cx="0" cy="0"/>
          <a:chOff x="0" y="0"/>
          <a:chExt cx="0" cy="0"/>
        </a:xfrm>
      </p:grpSpPr>
      <p:cxnSp>
        <p:nvCxnSpPr>
          <p:cNvPr id="280" name="Google Shape;280;p8"/>
          <p:cNvCxnSpPr/>
          <p:nvPr/>
        </p:nvCxnSpPr>
        <p:spPr>
          <a:xfrm>
            <a:off x="17377941" y="9608675"/>
            <a:ext cx="353028" cy="0"/>
          </a:xfrm>
          <a:prstGeom prst="straightConnector1">
            <a:avLst/>
          </a:prstGeom>
          <a:noFill/>
          <a:ln w="19050" cap="flat" cmpd="sng">
            <a:solidFill>
              <a:srgbClr val="1E64BF"/>
            </a:solidFill>
            <a:prstDash val="solid"/>
            <a:round/>
            <a:headEnd type="none" w="sm" len="sm"/>
            <a:tailEnd type="stealth" w="med" len="med"/>
          </a:ln>
        </p:spPr>
      </p:cxnSp>
      <p:sp>
        <p:nvSpPr>
          <p:cNvPr id="281" name="Google Shape;281;p8"/>
          <p:cNvSpPr/>
          <p:nvPr/>
        </p:nvSpPr>
        <p:spPr>
          <a:xfrm rot="2779085">
            <a:off x="-5403970" y="1157509"/>
            <a:ext cx="13503697" cy="15388829"/>
          </a:xfrm>
          <a:custGeom>
            <a:avLst/>
            <a:gdLst/>
            <a:ahLst/>
            <a:cxnLst/>
            <a:rect l="l" t="t" r="r" b="b"/>
            <a:pathLst>
              <a:path w="13516502" h="15403421" extrusionOk="0">
                <a:moveTo>
                  <a:pt x="0" y="0"/>
                </a:moveTo>
                <a:lnTo>
                  <a:pt x="13516502" y="0"/>
                </a:lnTo>
                <a:lnTo>
                  <a:pt x="13516502" y="15403421"/>
                </a:lnTo>
                <a:lnTo>
                  <a:pt x="0" y="15403421"/>
                </a:lnTo>
                <a:lnTo>
                  <a:pt x="0" y="0"/>
                </a:lnTo>
                <a:close/>
              </a:path>
            </a:pathLst>
          </a:custGeom>
          <a:blipFill rotWithShape="1">
            <a:blip r:embed="rId3">
              <a:alphaModFix amt="35000"/>
            </a:blip>
            <a:stretch>
              <a:fillRect/>
            </a:stretch>
          </a:blipFill>
          <a:ln>
            <a:noFill/>
          </a:ln>
        </p:spPr>
        <p:txBody>
          <a:bodyPr/>
          <a:lstStyle/>
          <a:p>
            <a:endParaRPr lang="en-US"/>
          </a:p>
        </p:txBody>
      </p:sp>
      <p:sp>
        <p:nvSpPr>
          <p:cNvPr id="282" name="Google Shape;282;p8"/>
          <p:cNvSpPr/>
          <p:nvPr/>
        </p:nvSpPr>
        <p:spPr>
          <a:xfrm>
            <a:off x="1028700" y="1028700"/>
            <a:ext cx="457710" cy="437686"/>
          </a:xfrm>
          <a:custGeom>
            <a:avLst/>
            <a:gdLst/>
            <a:ahLst/>
            <a:cxnLst/>
            <a:rect l="l" t="t" r="r" b="b"/>
            <a:pathLst>
              <a:path w="457710" h="437686" extrusionOk="0">
                <a:moveTo>
                  <a:pt x="0" y="0"/>
                </a:moveTo>
                <a:lnTo>
                  <a:pt x="457710" y="0"/>
                </a:lnTo>
                <a:lnTo>
                  <a:pt x="457710" y="437686"/>
                </a:lnTo>
                <a:lnTo>
                  <a:pt x="0" y="437686"/>
                </a:lnTo>
                <a:lnTo>
                  <a:pt x="0" y="0"/>
                </a:lnTo>
                <a:close/>
              </a:path>
            </a:pathLst>
          </a:custGeom>
          <a:blipFill rotWithShape="1">
            <a:blip r:embed="rId4">
              <a:alphaModFix/>
            </a:blip>
            <a:stretch>
              <a:fillRect/>
            </a:stretch>
          </a:blipFill>
          <a:ln>
            <a:noFill/>
          </a:ln>
        </p:spPr>
        <p:txBody>
          <a:bodyPr/>
          <a:lstStyle/>
          <a:p>
            <a:endParaRPr lang="en-US"/>
          </a:p>
        </p:txBody>
      </p:sp>
      <p:sp>
        <p:nvSpPr>
          <p:cNvPr id="283" name="Google Shape;283;p8"/>
          <p:cNvSpPr/>
          <p:nvPr/>
        </p:nvSpPr>
        <p:spPr>
          <a:xfrm rot="-6187450">
            <a:off x="10658161" y="-7388122"/>
            <a:ext cx="13516502" cy="15403421"/>
          </a:xfrm>
          <a:custGeom>
            <a:avLst/>
            <a:gdLst/>
            <a:ahLst/>
            <a:cxnLst/>
            <a:rect l="l" t="t" r="r" b="b"/>
            <a:pathLst>
              <a:path w="13516502" h="15403421" extrusionOk="0">
                <a:moveTo>
                  <a:pt x="0" y="0"/>
                </a:moveTo>
                <a:lnTo>
                  <a:pt x="13516502" y="0"/>
                </a:lnTo>
                <a:lnTo>
                  <a:pt x="13516502" y="15403421"/>
                </a:lnTo>
                <a:lnTo>
                  <a:pt x="0" y="15403421"/>
                </a:lnTo>
                <a:lnTo>
                  <a:pt x="0" y="0"/>
                </a:lnTo>
                <a:close/>
              </a:path>
            </a:pathLst>
          </a:custGeom>
          <a:blipFill rotWithShape="1">
            <a:blip r:embed="rId3">
              <a:alphaModFix amt="35000"/>
            </a:blip>
            <a:stretch>
              <a:fillRect/>
            </a:stretch>
          </a:blipFill>
          <a:ln>
            <a:noFill/>
          </a:ln>
        </p:spPr>
        <p:txBody>
          <a:bodyPr/>
          <a:lstStyle/>
          <a:p>
            <a:endParaRPr lang="en-US"/>
          </a:p>
        </p:txBody>
      </p:sp>
      <p:sp>
        <p:nvSpPr>
          <p:cNvPr id="284" name="Google Shape;284;p8"/>
          <p:cNvSpPr/>
          <p:nvPr/>
        </p:nvSpPr>
        <p:spPr>
          <a:xfrm>
            <a:off x="6255184" y="3152318"/>
            <a:ext cx="5334490" cy="5334490"/>
          </a:xfrm>
          <a:custGeom>
            <a:avLst/>
            <a:gdLst/>
            <a:ahLst/>
            <a:cxnLst/>
            <a:rect l="l" t="t" r="r" b="b"/>
            <a:pathLst>
              <a:path w="5334490" h="5334490" extrusionOk="0">
                <a:moveTo>
                  <a:pt x="0" y="0"/>
                </a:moveTo>
                <a:lnTo>
                  <a:pt x="5334490" y="0"/>
                </a:lnTo>
                <a:lnTo>
                  <a:pt x="5334490" y="5334490"/>
                </a:lnTo>
                <a:lnTo>
                  <a:pt x="0" y="5334490"/>
                </a:lnTo>
                <a:lnTo>
                  <a:pt x="0" y="0"/>
                </a:lnTo>
                <a:close/>
              </a:path>
            </a:pathLst>
          </a:custGeom>
          <a:blipFill rotWithShape="1">
            <a:blip r:embed="rId5">
              <a:alphaModFix/>
            </a:blip>
            <a:stretch>
              <a:fillRect/>
            </a:stretch>
          </a:blipFill>
          <a:ln>
            <a:noFill/>
          </a:ln>
        </p:spPr>
        <p:txBody>
          <a:bodyPr/>
          <a:lstStyle/>
          <a:p>
            <a:endParaRPr lang="en-US"/>
          </a:p>
        </p:txBody>
      </p:sp>
      <p:grpSp>
        <p:nvGrpSpPr>
          <p:cNvPr id="285" name="Google Shape;285;p8"/>
          <p:cNvGrpSpPr/>
          <p:nvPr/>
        </p:nvGrpSpPr>
        <p:grpSpPr>
          <a:xfrm>
            <a:off x="6645098" y="3542232"/>
            <a:ext cx="4554661" cy="4554661"/>
            <a:chOff x="0" y="0"/>
            <a:chExt cx="812800" cy="812800"/>
          </a:xfrm>
        </p:grpSpPr>
        <p:sp>
          <p:nvSpPr>
            <p:cNvPr id="286" name="Google Shape;286;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E6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88" name="Google Shape;288;p8"/>
          <p:cNvSpPr/>
          <p:nvPr/>
        </p:nvSpPr>
        <p:spPr>
          <a:xfrm>
            <a:off x="7057094" y="3954227"/>
            <a:ext cx="3730671" cy="3730671"/>
          </a:xfrm>
          <a:custGeom>
            <a:avLst/>
            <a:gdLst/>
            <a:ahLst/>
            <a:cxnLst/>
            <a:rect l="l" t="t" r="r" b="b"/>
            <a:pathLst>
              <a:path w="3730671" h="3730671" extrusionOk="0">
                <a:moveTo>
                  <a:pt x="0" y="0"/>
                </a:moveTo>
                <a:lnTo>
                  <a:pt x="3730671" y="0"/>
                </a:lnTo>
                <a:lnTo>
                  <a:pt x="3730671" y="3730672"/>
                </a:lnTo>
                <a:lnTo>
                  <a:pt x="0" y="3730672"/>
                </a:lnTo>
                <a:lnTo>
                  <a:pt x="0" y="0"/>
                </a:lnTo>
                <a:close/>
              </a:path>
            </a:pathLst>
          </a:custGeom>
          <a:blipFill rotWithShape="1">
            <a:blip r:embed="rId6">
              <a:alphaModFix/>
            </a:blip>
            <a:stretch>
              <a:fillRect/>
            </a:stretch>
          </a:blipFill>
          <a:ln>
            <a:noFill/>
          </a:ln>
        </p:spPr>
        <p:txBody>
          <a:bodyPr/>
          <a:lstStyle/>
          <a:p>
            <a:endParaRPr lang="en-US"/>
          </a:p>
        </p:txBody>
      </p:sp>
      <p:sp>
        <p:nvSpPr>
          <p:cNvPr id="289" name="Google Shape;289;p8"/>
          <p:cNvSpPr txBox="1"/>
          <p:nvPr/>
        </p:nvSpPr>
        <p:spPr>
          <a:xfrm>
            <a:off x="2612880" y="857611"/>
            <a:ext cx="12646500" cy="1939200"/>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US" sz="5999" i="0" u="none" strike="noStrike" cap="none">
                <a:solidFill>
                  <a:srgbClr val="000000"/>
                </a:solidFill>
                <a:latin typeface="Lobster"/>
                <a:ea typeface="Lobster"/>
                <a:cs typeface="Lobster"/>
                <a:sym typeface="Lobster"/>
              </a:rPr>
              <a:t>Psychological Mechanisms</a:t>
            </a:r>
            <a:endParaRPr>
              <a:latin typeface="Lobster"/>
              <a:ea typeface="Lobster"/>
              <a:cs typeface="Lobster"/>
              <a:sym typeface="Lobster"/>
            </a:endParaRPr>
          </a:p>
          <a:p>
            <a:pPr marL="0" marR="0" lvl="0" indent="0" algn="ctr" rtl="0">
              <a:lnSpc>
                <a:spcPct val="110001"/>
              </a:lnSpc>
              <a:spcBef>
                <a:spcPts val="0"/>
              </a:spcBef>
              <a:spcAft>
                <a:spcPts val="0"/>
              </a:spcAft>
              <a:buNone/>
            </a:pPr>
            <a:r>
              <a:rPr lang="en-US" sz="5999" i="0" u="none" strike="noStrike" cap="none">
                <a:solidFill>
                  <a:srgbClr val="024499"/>
                </a:solidFill>
                <a:latin typeface="Lobster"/>
                <a:ea typeface="Lobster"/>
                <a:cs typeface="Lobster"/>
                <a:sym typeface="Lobster"/>
              </a:rPr>
              <a:t>Mecanismos Psicológicos</a:t>
            </a:r>
            <a:endParaRPr>
              <a:latin typeface="Lobster"/>
              <a:ea typeface="Lobster"/>
              <a:cs typeface="Lobster"/>
              <a:sym typeface="Lobster"/>
            </a:endParaRPr>
          </a:p>
        </p:txBody>
      </p:sp>
      <p:sp>
        <p:nvSpPr>
          <p:cNvPr id="290" name="Google Shape;290;p8"/>
          <p:cNvSpPr txBox="1"/>
          <p:nvPr/>
        </p:nvSpPr>
        <p:spPr>
          <a:xfrm>
            <a:off x="16056980" y="9503900"/>
            <a:ext cx="1196533" cy="20955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1400" b="0" i="0" u="none" strike="noStrike" cap="none">
                <a:solidFill>
                  <a:srgbClr val="1E64BF"/>
                </a:solidFill>
                <a:latin typeface="Arial"/>
                <a:ea typeface="Arial"/>
                <a:cs typeface="Arial"/>
                <a:sym typeface="Arial"/>
              </a:rPr>
              <a:t>Page 08</a:t>
            </a:r>
            <a:endParaRPr/>
          </a:p>
        </p:txBody>
      </p:sp>
      <p:sp>
        <p:nvSpPr>
          <p:cNvPr id="291" name="Google Shape;291;p8"/>
          <p:cNvSpPr txBox="1"/>
          <p:nvPr/>
        </p:nvSpPr>
        <p:spPr>
          <a:xfrm>
            <a:off x="1257555" y="2629251"/>
            <a:ext cx="4228600" cy="457066"/>
          </a:xfrm>
          <a:prstGeom prst="rect">
            <a:avLst/>
          </a:prstGeom>
          <a:noFill/>
          <a:ln>
            <a:noFill/>
          </a:ln>
        </p:spPr>
        <p:txBody>
          <a:bodyPr spcFirstLastPara="1" wrap="square" lIns="0" tIns="0" rIns="0" bIns="0" anchor="t" anchorCtr="0">
            <a:spAutoFit/>
          </a:bodyPr>
          <a:lstStyle/>
          <a:p>
            <a:pPr marL="0" marR="0" lvl="0" indent="0" algn="l" rtl="0">
              <a:lnSpc>
                <a:spcPct val="119980"/>
              </a:lnSpc>
              <a:spcBef>
                <a:spcPts val="0"/>
              </a:spcBef>
              <a:spcAft>
                <a:spcPts val="0"/>
              </a:spcAft>
              <a:buNone/>
            </a:pPr>
            <a:r>
              <a:rPr lang="en-US" sz="3043" b="1" i="0" u="none" strike="noStrike" cap="none">
                <a:solidFill>
                  <a:srgbClr val="000000"/>
                </a:solidFill>
                <a:latin typeface="Arial"/>
                <a:ea typeface="Arial"/>
                <a:cs typeface="Arial"/>
                <a:sym typeface="Arial"/>
              </a:rPr>
              <a:t>Dopamine hit</a:t>
            </a:r>
            <a:endParaRPr/>
          </a:p>
        </p:txBody>
      </p:sp>
      <p:sp>
        <p:nvSpPr>
          <p:cNvPr id="292" name="Google Shape;292;p8"/>
          <p:cNvSpPr txBox="1"/>
          <p:nvPr/>
        </p:nvSpPr>
        <p:spPr>
          <a:xfrm>
            <a:off x="732625" y="6562900"/>
            <a:ext cx="5143500" cy="408900"/>
          </a:xfrm>
          <a:prstGeom prst="rect">
            <a:avLst/>
          </a:prstGeom>
          <a:noFill/>
          <a:ln>
            <a:noFill/>
          </a:ln>
        </p:spPr>
        <p:txBody>
          <a:bodyPr spcFirstLastPara="1" wrap="square" lIns="0" tIns="0" rIns="0" bIns="0" anchor="t" anchorCtr="0">
            <a:spAutoFit/>
          </a:bodyPr>
          <a:lstStyle/>
          <a:p>
            <a:pPr marL="0" marR="0" lvl="0" indent="0" algn="l" rtl="0">
              <a:lnSpc>
                <a:spcPct val="120030"/>
              </a:lnSpc>
              <a:spcBef>
                <a:spcPts val="0"/>
              </a:spcBef>
              <a:spcAft>
                <a:spcPts val="0"/>
              </a:spcAft>
              <a:buNone/>
            </a:pPr>
            <a:r>
              <a:rPr lang="en-US" sz="2656" b="1" i="0" u="none" strike="noStrike" cap="none">
                <a:solidFill>
                  <a:srgbClr val="000000"/>
                </a:solidFill>
                <a:latin typeface="Arial"/>
                <a:ea typeface="Arial"/>
                <a:cs typeface="Arial"/>
                <a:sym typeface="Arial"/>
              </a:rPr>
              <a:t>Fear of Missing Out</a:t>
            </a:r>
            <a:r>
              <a:rPr lang="en-US"/>
              <a:t> </a:t>
            </a:r>
            <a:r>
              <a:rPr lang="en-US" sz="2656" b="1" i="0" u="none" strike="noStrike" cap="none">
                <a:solidFill>
                  <a:srgbClr val="000000"/>
                </a:solidFill>
                <a:latin typeface="Arial"/>
                <a:ea typeface="Arial"/>
                <a:cs typeface="Arial"/>
                <a:sym typeface="Arial"/>
              </a:rPr>
              <a:t>(FOMO)</a:t>
            </a:r>
            <a:endParaRPr/>
          </a:p>
        </p:txBody>
      </p:sp>
      <p:sp>
        <p:nvSpPr>
          <p:cNvPr id="293" name="Google Shape;293;p8"/>
          <p:cNvSpPr txBox="1"/>
          <p:nvPr/>
        </p:nvSpPr>
        <p:spPr>
          <a:xfrm>
            <a:off x="12946027" y="2641587"/>
            <a:ext cx="4307486" cy="422869"/>
          </a:xfrm>
          <a:prstGeom prst="rect">
            <a:avLst/>
          </a:prstGeom>
          <a:noFill/>
          <a:ln>
            <a:noFill/>
          </a:ln>
        </p:spPr>
        <p:txBody>
          <a:bodyPr spcFirstLastPara="1" wrap="square" lIns="0" tIns="0" rIns="0" bIns="0" anchor="t" anchorCtr="0">
            <a:spAutoFit/>
          </a:bodyPr>
          <a:lstStyle/>
          <a:p>
            <a:pPr marL="0" marR="0" lvl="0" indent="0" algn="r" rtl="0">
              <a:lnSpc>
                <a:spcPct val="120029"/>
              </a:lnSpc>
              <a:spcBef>
                <a:spcPts val="0"/>
              </a:spcBef>
              <a:spcAft>
                <a:spcPts val="0"/>
              </a:spcAft>
              <a:buNone/>
            </a:pPr>
            <a:r>
              <a:rPr lang="en-US" sz="2751" b="1" i="0" u="none" strike="noStrike" cap="none">
                <a:solidFill>
                  <a:srgbClr val="024499"/>
                </a:solidFill>
                <a:latin typeface="Arial"/>
                <a:ea typeface="Arial"/>
                <a:cs typeface="Arial"/>
                <a:sym typeface="Arial"/>
              </a:rPr>
              <a:t>Descarga de Dopamina</a:t>
            </a:r>
            <a:endParaRPr/>
          </a:p>
        </p:txBody>
      </p:sp>
      <p:sp>
        <p:nvSpPr>
          <p:cNvPr id="294" name="Google Shape;294;p8"/>
          <p:cNvSpPr txBox="1"/>
          <p:nvPr/>
        </p:nvSpPr>
        <p:spPr>
          <a:xfrm>
            <a:off x="12197948" y="6080225"/>
            <a:ext cx="5625000" cy="408900"/>
          </a:xfrm>
          <a:prstGeom prst="rect">
            <a:avLst/>
          </a:prstGeom>
          <a:noFill/>
          <a:ln>
            <a:noFill/>
          </a:ln>
        </p:spPr>
        <p:txBody>
          <a:bodyPr spcFirstLastPara="1" wrap="square" lIns="0" tIns="0" rIns="0" bIns="0" anchor="t" anchorCtr="0">
            <a:spAutoFit/>
          </a:bodyPr>
          <a:lstStyle/>
          <a:p>
            <a:pPr marL="0" marR="0" lvl="0" indent="0" algn="r" rtl="0">
              <a:lnSpc>
                <a:spcPct val="120030"/>
              </a:lnSpc>
              <a:spcBef>
                <a:spcPts val="0"/>
              </a:spcBef>
              <a:spcAft>
                <a:spcPts val="0"/>
              </a:spcAft>
              <a:buNone/>
            </a:pPr>
            <a:r>
              <a:rPr lang="en-US" sz="2656" b="1" i="0" u="none" strike="noStrike" cap="none">
                <a:solidFill>
                  <a:srgbClr val="024499"/>
                </a:solidFill>
                <a:latin typeface="Arial"/>
                <a:ea typeface="Arial"/>
                <a:cs typeface="Arial"/>
                <a:sym typeface="Arial"/>
              </a:rPr>
              <a:t>Miedo a Perderse Algo</a:t>
            </a:r>
            <a:r>
              <a:rPr lang="en-US"/>
              <a:t> </a:t>
            </a:r>
            <a:r>
              <a:rPr lang="en-US" sz="2656" b="1" i="0" u="none" strike="noStrike" cap="none">
                <a:solidFill>
                  <a:srgbClr val="024499"/>
                </a:solidFill>
                <a:latin typeface="Arial"/>
                <a:ea typeface="Arial"/>
                <a:cs typeface="Arial"/>
                <a:sym typeface="Arial"/>
              </a:rPr>
              <a:t>(FOMO)</a:t>
            </a:r>
            <a:endParaRPr/>
          </a:p>
        </p:txBody>
      </p:sp>
      <p:sp>
        <p:nvSpPr>
          <p:cNvPr id="295" name="Google Shape;295;p8"/>
          <p:cNvSpPr txBox="1"/>
          <p:nvPr/>
        </p:nvSpPr>
        <p:spPr>
          <a:xfrm>
            <a:off x="1028700" y="3197964"/>
            <a:ext cx="5219100" cy="1831200"/>
          </a:xfrm>
          <a:prstGeom prst="rect">
            <a:avLst/>
          </a:prstGeom>
          <a:noFill/>
          <a:ln>
            <a:noFill/>
          </a:ln>
        </p:spPr>
        <p:txBody>
          <a:bodyPr spcFirstLastPara="1" wrap="square" lIns="0" tIns="0" rIns="0" bIns="0" anchor="t" anchorCtr="0">
            <a:spAutoFit/>
          </a:bodyPr>
          <a:lstStyle/>
          <a:p>
            <a:pPr marL="467185" marR="0" lvl="1" indent="-233591" algn="l" rtl="0">
              <a:lnSpc>
                <a:spcPct val="150000"/>
              </a:lnSpc>
              <a:spcBef>
                <a:spcPts val="0"/>
              </a:spcBef>
              <a:spcAft>
                <a:spcPts val="0"/>
              </a:spcAft>
              <a:buClr>
                <a:srgbClr val="1D2931"/>
              </a:buClr>
              <a:buSzPts val="2163"/>
              <a:buFont typeface="Arial"/>
              <a:buChar char="•"/>
            </a:pPr>
            <a:r>
              <a:rPr lang="en-US" sz="2163" b="0" i="0" u="none" strike="noStrike" cap="none">
                <a:solidFill>
                  <a:srgbClr val="1D2931"/>
                </a:solidFill>
                <a:latin typeface="Arial"/>
                <a:ea typeface="Arial"/>
                <a:cs typeface="Arial"/>
                <a:sym typeface="Arial"/>
              </a:rPr>
              <a:t>Activates the brain’s reward center </a:t>
            </a:r>
            <a:endParaRPr>
              <a:solidFill>
                <a:schemeClr val="dk1"/>
              </a:solidFill>
            </a:endParaRPr>
          </a:p>
          <a:p>
            <a:pPr marL="467185" marR="0" lvl="1" indent="-233591" algn="l" rtl="0">
              <a:lnSpc>
                <a:spcPct val="150000"/>
              </a:lnSpc>
              <a:spcBef>
                <a:spcPts val="0"/>
              </a:spcBef>
              <a:spcAft>
                <a:spcPts val="0"/>
              </a:spcAft>
              <a:buClr>
                <a:srgbClr val="1D2931"/>
              </a:buClr>
              <a:buSzPts val="2163"/>
              <a:buFont typeface="Arial"/>
              <a:buChar char="•"/>
            </a:pPr>
            <a:r>
              <a:rPr lang="en-US" sz="2163" b="0" i="0" u="none" strike="noStrike" cap="none">
                <a:solidFill>
                  <a:srgbClr val="1D2931"/>
                </a:solidFill>
                <a:latin typeface="Arial"/>
                <a:ea typeface="Arial"/>
                <a:cs typeface="Arial"/>
                <a:sym typeface="Arial"/>
              </a:rPr>
              <a:t>Positive feedback</a:t>
            </a:r>
            <a:endParaRPr/>
          </a:p>
          <a:p>
            <a:pPr marL="467185" marR="0" lvl="1" indent="-233591" algn="l" rtl="0">
              <a:lnSpc>
                <a:spcPct val="150000"/>
              </a:lnSpc>
              <a:spcBef>
                <a:spcPts val="0"/>
              </a:spcBef>
              <a:spcAft>
                <a:spcPts val="0"/>
              </a:spcAft>
              <a:buClr>
                <a:srgbClr val="1D2931"/>
              </a:buClr>
              <a:buSzPts val="2163"/>
              <a:buFont typeface="Arial"/>
              <a:buChar char="•"/>
            </a:pPr>
            <a:r>
              <a:rPr lang="en-US" sz="2163" b="0" i="0" u="none" strike="noStrike" cap="none">
                <a:solidFill>
                  <a:srgbClr val="1D2931"/>
                </a:solidFill>
                <a:latin typeface="Arial"/>
                <a:ea typeface="Arial"/>
                <a:cs typeface="Arial"/>
                <a:sym typeface="Arial"/>
              </a:rPr>
              <a:t>Leads to impulsive checking and addictive behaviors </a:t>
            </a:r>
            <a:endParaRPr/>
          </a:p>
        </p:txBody>
      </p:sp>
      <p:sp>
        <p:nvSpPr>
          <p:cNvPr id="296" name="Google Shape;296;p8"/>
          <p:cNvSpPr txBox="1"/>
          <p:nvPr/>
        </p:nvSpPr>
        <p:spPr>
          <a:xfrm>
            <a:off x="976200" y="7236063"/>
            <a:ext cx="5057400" cy="1880400"/>
          </a:xfrm>
          <a:prstGeom prst="rect">
            <a:avLst/>
          </a:prstGeom>
          <a:noFill/>
          <a:ln>
            <a:noFill/>
          </a:ln>
        </p:spPr>
        <p:txBody>
          <a:bodyPr spcFirstLastPara="1" wrap="square" lIns="0" tIns="0" rIns="0" bIns="0" anchor="t" anchorCtr="0">
            <a:spAutoFit/>
          </a:bodyPr>
          <a:lstStyle/>
          <a:p>
            <a:pPr marL="479657" marR="0" lvl="1" indent="-239828" algn="l" rtl="0">
              <a:lnSpc>
                <a:spcPct val="150000"/>
              </a:lnSpc>
              <a:spcBef>
                <a:spcPts val="0"/>
              </a:spcBef>
              <a:spcAft>
                <a:spcPts val="0"/>
              </a:spcAft>
              <a:buClr>
                <a:srgbClr val="1D2931"/>
              </a:buClr>
              <a:buSzPts val="2221"/>
              <a:buFont typeface="Arial"/>
              <a:buChar char="•"/>
            </a:pPr>
            <a:r>
              <a:rPr lang="en-US" sz="2221" b="0" i="0" u="none" strike="noStrike" cap="none">
                <a:solidFill>
                  <a:srgbClr val="1D2931"/>
                </a:solidFill>
                <a:latin typeface="Arial"/>
                <a:ea typeface="Arial"/>
                <a:cs typeface="Arial"/>
                <a:sym typeface="Arial"/>
              </a:rPr>
              <a:t>Drives anxiety and restlessness</a:t>
            </a:r>
            <a:endParaRPr/>
          </a:p>
          <a:p>
            <a:pPr marL="479657" marR="0" lvl="1" indent="-239828" algn="l" rtl="0">
              <a:lnSpc>
                <a:spcPct val="150000"/>
              </a:lnSpc>
              <a:spcBef>
                <a:spcPts val="0"/>
              </a:spcBef>
              <a:spcAft>
                <a:spcPts val="0"/>
              </a:spcAft>
              <a:buClr>
                <a:srgbClr val="1D2931"/>
              </a:buClr>
              <a:buSzPts val="2221"/>
              <a:buFont typeface="Arial"/>
              <a:buChar char="•"/>
            </a:pPr>
            <a:r>
              <a:rPr lang="en-US" sz="2221" b="0" i="0" u="none" strike="noStrike" cap="none">
                <a:solidFill>
                  <a:srgbClr val="1D2931"/>
                </a:solidFill>
                <a:latin typeface="Arial"/>
                <a:ea typeface="Arial"/>
                <a:cs typeface="Arial"/>
                <a:sym typeface="Arial"/>
              </a:rPr>
              <a:t>Overuse</a:t>
            </a:r>
            <a:endParaRPr/>
          </a:p>
          <a:p>
            <a:pPr marL="479657" marR="0" lvl="1" indent="-239828" algn="l" rtl="0">
              <a:lnSpc>
                <a:spcPct val="150000"/>
              </a:lnSpc>
              <a:spcBef>
                <a:spcPts val="0"/>
              </a:spcBef>
              <a:spcAft>
                <a:spcPts val="0"/>
              </a:spcAft>
              <a:buClr>
                <a:srgbClr val="1D2931"/>
              </a:buClr>
              <a:buSzPts val="2221"/>
              <a:buFont typeface="Arial"/>
              <a:buChar char="•"/>
            </a:pPr>
            <a:r>
              <a:rPr lang="en-US" sz="2221" b="0" i="0" u="none" strike="noStrike" cap="none">
                <a:solidFill>
                  <a:srgbClr val="1D2931"/>
                </a:solidFill>
                <a:latin typeface="Arial"/>
                <a:ea typeface="Arial"/>
                <a:cs typeface="Arial"/>
                <a:sym typeface="Arial"/>
              </a:rPr>
              <a:t>Compulsive checking</a:t>
            </a:r>
            <a:endParaRPr/>
          </a:p>
          <a:p>
            <a:pPr marL="479657" marR="0" lvl="1" indent="-239828" algn="l" rtl="0">
              <a:lnSpc>
                <a:spcPct val="150000"/>
              </a:lnSpc>
              <a:spcBef>
                <a:spcPts val="0"/>
              </a:spcBef>
              <a:spcAft>
                <a:spcPts val="0"/>
              </a:spcAft>
              <a:buClr>
                <a:srgbClr val="1D2931"/>
              </a:buClr>
              <a:buSzPts val="2221"/>
              <a:buFont typeface="Arial"/>
              <a:buChar char="•"/>
            </a:pPr>
            <a:r>
              <a:rPr lang="en-US" sz="2221" b="0" i="0" u="none" strike="noStrike" cap="none">
                <a:solidFill>
                  <a:srgbClr val="1D2931"/>
                </a:solidFill>
                <a:latin typeface="Arial"/>
                <a:ea typeface="Arial"/>
                <a:cs typeface="Arial"/>
                <a:sym typeface="Arial"/>
              </a:rPr>
              <a:t>Excessive social media use</a:t>
            </a:r>
            <a:endParaRPr/>
          </a:p>
        </p:txBody>
      </p:sp>
      <p:sp>
        <p:nvSpPr>
          <p:cNvPr id="297" name="Google Shape;297;p8"/>
          <p:cNvSpPr txBox="1"/>
          <p:nvPr/>
        </p:nvSpPr>
        <p:spPr>
          <a:xfrm>
            <a:off x="12308799" y="3198264"/>
            <a:ext cx="5403300" cy="2227200"/>
          </a:xfrm>
          <a:prstGeom prst="rect">
            <a:avLst/>
          </a:prstGeom>
          <a:noFill/>
          <a:ln>
            <a:noFill/>
          </a:ln>
        </p:spPr>
        <p:txBody>
          <a:bodyPr spcFirstLastPara="1" wrap="square" lIns="0" tIns="0" rIns="0" bIns="0" anchor="t" anchorCtr="0">
            <a:spAutoFit/>
          </a:bodyPr>
          <a:lstStyle/>
          <a:p>
            <a:pPr marL="446353" marR="0" lvl="1" indent="-223175" algn="r" rtl="0">
              <a:lnSpc>
                <a:spcPct val="150000"/>
              </a:lnSpc>
              <a:spcBef>
                <a:spcPts val="0"/>
              </a:spcBef>
              <a:spcAft>
                <a:spcPts val="0"/>
              </a:spcAft>
              <a:buClr>
                <a:srgbClr val="024499"/>
              </a:buClr>
              <a:buSzPts val="2067"/>
              <a:buFont typeface="Arial"/>
              <a:buChar char="•"/>
            </a:pPr>
            <a:r>
              <a:rPr lang="en-US" sz="2067" b="0" i="0" u="none" strike="noStrike" cap="none">
                <a:solidFill>
                  <a:srgbClr val="024499"/>
                </a:solidFill>
                <a:latin typeface="Arial"/>
                <a:ea typeface="Arial"/>
                <a:cs typeface="Arial"/>
                <a:sym typeface="Arial"/>
              </a:rPr>
              <a:t>Activa el centro de recompensa del cerebro </a:t>
            </a:r>
            <a:endParaRPr/>
          </a:p>
          <a:p>
            <a:pPr marL="446353" marR="0" lvl="1" indent="-223175" algn="r" rtl="0">
              <a:lnSpc>
                <a:spcPct val="150000"/>
              </a:lnSpc>
              <a:spcBef>
                <a:spcPts val="0"/>
              </a:spcBef>
              <a:spcAft>
                <a:spcPts val="0"/>
              </a:spcAft>
              <a:buClr>
                <a:srgbClr val="024499"/>
              </a:buClr>
              <a:buSzPts val="2067"/>
              <a:buFont typeface="Arial"/>
              <a:buChar char="•"/>
            </a:pPr>
            <a:r>
              <a:rPr lang="en-US" sz="2067" b="0" i="0" u="none" strike="noStrike" cap="none">
                <a:solidFill>
                  <a:srgbClr val="024499"/>
                </a:solidFill>
                <a:latin typeface="Arial"/>
                <a:ea typeface="Arial"/>
                <a:cs typeface="Arial"/>
                <a:sym typeface="Arial"/>
              </a:rPr>
              <a:t>Los comentarios positivos</a:t>
            </a:r>
            <a:endParaRPr/>
          </a:p>
          <a:p>
            <a:pPr marL="446353" marR="0" lvl="1" indent="-223175" algn="r" rtl="0">
              <a:lnSpc>
                <a:spcPct val="150000"/>
              </a:lnSpc>
              <a:spcBef>
                <a:spcPts val="0"/>
              </a:spcBef>
              <a:spcAft>
                <a:spcPts val="0"/>
              </a:spcAft>
              <a:buClr>
                <a:srgbClr val="024499"/>
              </a:buClr>
              <a:buSzPts val="2067"/>
              <a:buFont typeface="Arial"/>
              <a:buChar char="•"/>
            </a:pPr>
            <a:r>
              <a:rPr lang="en-US" sz="2067" b="0" i="0" u="none" strike="noStrike" cap="none">
                <a:solidFill>
                  <a:srgbClr val="024499"/>
                </a:solidFill>
                <a:latin typeface="Arial"/>
                <a:ea typeface="Arial"/>
                <a:cs typeface="Arial"/>
                <a:sym typeface="Arial"/>
              </a:rPr>
              <a:t>Conduce a comportamientos impulsivos y adictivos. </a:t>
            </a:r>
            <a:endParaRPr/>
          </a:p>
        </p:txBody>
      </p:sp>
      <p:sp>
        <p:nvSpPr>
          <p:cNvPr id="298" name="Google Shape;298;p8"/>
          <p:cNvSpPr txBox="1"/>
          <p:nvPr/>
        </p:nvSpPr>
        <p:spPr>
          <a:xfrm>
            <a:off x="12289295" y="6971798"/>
            <a:ext cx="5442300" cy="1718700"/>
          </a:xfrm>
          <a:prstGeom prst="rect">
            <a:avLst/>
          </a:prstGeom>
          <a:noFill/>
          <a:ln>
            <a:noFill/>
          </a:ln>
        </p:spPr>
        <p:txBody>
          <a:bodyPr spcFirstLastPara="1" wrap="square" lIns="0" tIns="0" rIns="0" bIns="0" anchor="t" anchorCtr="0">
            <a:spAutoFit/>
          </a:bodyPr>
          <a:lstStyle/>
          <a:p>
            <a:pPr marL="438488" marR="0" lvl="1" indent="-219243" algn="r" rtl="0">
              <a:lnSpc>
                <a:spcPct val="150000"/>
              </a:lnSpc>
              <a:spcBef>
                <a:spcPts val="0"/>
              </a:spcBef>
              <a:spcAft>
                <a:spcPts val="0"/>
              </a:spcAft>
              <a:buClr>
                <a:srgbClr val="024499"/>
              </a:buClr>
              <a:buSzPts val="2029"/>
              <a:buFont typeface="Arial"/>
              <a:buChar char="•"/>
            </a:pPr>
            <a:r>
              <a:rPr lang="en-US" sz="2029" b="0" i="0" u="none" strike="noStrike" cap="none">
                <a:solidFill>
                  <a:srgbClr val="024499"/>
                </a:solidFill>
                <a:latin typeface="Arial"/>
                <a:ea typeface="Arial"/>
                <a:cs typeface="Arial"/>
                <a:sym typeface="Arial"/>
              </a:rPr>
              <a:t>Provoca ansiedad e inquietud</a:t>
            </a:r>
            <a:endParaRPr/>
          </a:p>
          <a:p>
            <a:pPr marL="438488" marR="0" lvl="1" indent="-219243" algn="r" rtl="0">
              <a:lnSpc>
                <a:spcPct val="150000"/>
              </a:lnSpc>
              <a:spcBef>
                <a:spcPts val="0"/>
              </a:spcBef>
              <a:spcAft>
                <a:spcPts val="0"/>
              </a:spcAft>
              <a:buClr>
                <a:srgbClr val="024499"/>
              </a:buClr>
              <a:buSzPts val="2029"/>
              <a:buFont typeface="Arial"/>
              <a:buChar char="•"/>
            </a:pPr>
            <a:r>
              <a:rPr lang="en-US" sz="2029" b="0" i="0" u="none" strike="noStrike" cap="none">
                <a:solidFill>
                  <a:srgbClr val="024499"/>
                </a:solidFill>
                <a:latin typeface="Arial"/>
                <a:ea typeface="Arial"/>
                <a:cs typeface="Arial"/>
                <a:sym typeface="Arial"/>
              </a:rPr>
              <a:t>Uso excesivo</a:t>
            </a:r>
            <a:endParaRPr/>
          </a:p>
          <a:p>
            <a:pPr marL="438488" marR="0" lvl="1" indent="-219243" algn="r" rtl="0">
              <a:lnSpc>
                <a:spcPct val="150000"/>
              </a:lnSpc>
              <a:spcBef>
                <a:spcPts val="0"/>
              </a:spcBef>
              <a:spcAft>
                <a:spcPts val="0"/>
              </a:spcAft>
              <a:buClr>
                <a:srgbClr val="024499"/>
              </a:buClr>
              <a:buSzPts val="2029"/>
              <a:buFont typeface="Arial"/>
              <a:buChar char="•"/>
            </a:pPr>
            <a:r>
              <a:rPr lang="en-US" sz="2029" b="0" i="0" u="none" strike="noStrike" cap="none">
                <a:solidFill>
                  <a:srgbClr val="024499"/>
                </a:solidFill>
                <a:latin typeface="Arial"/>
                <a:ea typeface="Arial"/>
                <a:cs typeface="Arial"/>
                <a:sym typeface="Arial"/>
              </a:rPr>
              <a:t>Comprobación compulsiva</a:t>
            </a:r>
            <a:endParaRPr/>
          </a:p>
          <a:p>
            <a:pPr marL="438488" marR="0" lvl="1" indent="-219243" algn="r" rtl="0">
              <a:lnSpc>
                <a:spcPct val="150000"/>
              </a:lnSpc>
              <a:spcBef>
                <a:spcPts val="0"/>
              </a:spcBef>
              <a:spcAft>
                <a:spcPts val="0"/>
              </a:spcAft>
              <a:buClr>
                <a:srgbClr val="024499"/>
              </a:buClr>
              <a:buSzPts val="2029"/>
              <a:buFont typeface="Arial"/>
              <a:buChar char="•"/>
            </a:pPr>
            <a:r>
              <a:rPr lang="en-US" sz="2029" b="0" i="0" u="none" strike="noStrike" cap="none">
                <a:solidFill>
                  <a:srgbClr val="024499"/>
                </a:solidFill>
                <a:latin typeface="Arial"/>
                <a:ea typeface="Arial"/>
                <a:cs typeface="Arial"/>
                <a:sym typeface="Arial"/>
              </a:rPr>
              <a:t>Uso excesivo de las redes sociales</a:t>
            </a:r>
            <a:endParaRPr/>
          </a:p>
        </p:txBody>
      </p:sp>
      <p:sp>
        <p:nvSpPr>
          <p:cNvPr id="299" name="Google Shape;299;p8"/>
          <p:cNvSpPr txBox="1"/>
          <p:nvPr/>
        </p:nvSpPr>
        <p:spPr>
          <a:xfrm>
            <a:off x="2568571" y="9703925"/>
            <a:ext cx="13150858" cy="188501"/>
          </a:xfrm>
          <a:prstGeom prst="rect">
            <a:avLst/>
          </a:prstGeom>
          <a:noFill/>
          <a:ln>
            <a:noFill/>
          </a:ln>
        </p:spPr>
        <p:txBody>
          <a:bodyPr spcFirstLastPara="1" wrap="square" lIns="0" tIns="0" rIns="0" bIns="0" anchor="t" anchorCtr="0">
            <a:spAutoFit/>
          </a:bodyPr>
          <a:lstStyle/>
          <a:p>
            <a:pPr marL="0" marR="0" lvl="0" indent="0" algn="ctr" rtl="0">
              <a:lnSpc>
                <a:spcPct val="119983"/>
              </a:lnSpc>
              <a:spcBef>
                <a:spcPts val="0"/>
              </a:spcBef>
              <a:spcAft>
                <a:spcPts val="0"/>
              </a:spcAft>
              <a:buNone/>
            </a:pPr>
            <a:r>
              <a:rPr lang="en-US" sz="1191" b="0" i="0" u="none" strike="noStrike" cap="none">
                <a:solidFill>
                  <a:srgbClr val="000000"/>
                </a:solidFill>
                <a:latin typeface="Arial"/>
                <a:ea typeface="Arial"/>
                <a:cs typeface="Arial"/>
                <a:sym typeface="Arial"/>
              </a:rPr>
              <a:t>Elkatmış M. (2024). Examination of social media usage habits of generation Z. Frontiers in psychology, 15, 1370823. https://doi.org/10.3389/fpsyg.2024.1370823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EF8"/>
            </a:gs>
            <a:gs pos="100000">
              <a:srgbClr val="D9EAFF"/>
            </a:gs>
          </a:gsLst>
          <a:lin ang="2700000" scaled="0"/>
        </a:gradFill>
        <a:effectLst/>
      </p:bgPr>
    </p:bg>
    <p:spTree>
      <p:nvGrpSpPr>
        <p:cNvPr id="1" name="Shape 307"/>
        <p:cNvGrpSpPr/>
        <p:nvPr/>
      </p:nvGrpSpPr>
      <p:grpSpPr>
        <a:xfrm>
          <a:off x="0" y="0"/>
          <a:ext cx="0" cy="0"/>
          <a:chOff x="0" y="0"/>
          <a:chExt cx="0" cy="0"/>
        </a:xfrm>
      </p:grpSpPr>
      <p:cxnSp>
        <p:nvCxnSpPr>
          <p:cNvPr id="308" name="Google Shape;308;p9"/>
          <p:cNvCxnSpPr/>
          <p:nvPr/>
        </p:nvCxnSpPr>
        <p:spPr>
          <a:xfrm>
            <a:off x="17740373" y="10172700"/>
            <a:ext cx="353028" cy="0"/>
          </a:xfrm>
          <a:prstGeom prst="straightConnector1">
            <a:avLst/>
          </a:prstGeom>
          <a:noFill/>
          <a:ln w="19050" cap="flat" cmpd="sng">
            <a:solidFill>
              <a:srgbClr val="1E64BF"/>
            </a:solidFill>
            <a:prstDash val="solid"/>
            <a:round/>
            <a:headEnd type="none" w="sm" len="sm"/>
            <a:tailEnd type="stealth" w="med" len="med"/>
          </a:ln>
        </p:spPr>
      </p:cxnSp>
      <p:sp>
        <p:nvSpPr>
          <p:cNvPr id="309" name="Google Shape;309;p9"/>
          <p:cNvSpPr/>
          <p:nvPr/>
        </p:nvSpPr>
        <p:spPr>
          <a:xfrm rot="-6187450">
            <a:off x="10879732" y="-7004359"/>
            <a:ext cx="13516502" cy="15403421"/>
          </a:xfrm>
          <a:custGeom>
            <a:avLst/>
            <a:gdLst/>
            <a:ahLst/>
            <a:cxnLst/>
            <a:rect l="l" t="t" r="r" b="b"/>
            <a:pathLst>
              <a:path w="13516502" h="15403421" extrusionOk="0">
                <a:moveTo>
                  <a:pt x="0" y="0"/>
                </a:moveTo>
                <a:lnTo>
                  <a:pt x="13516502" y="0"/>
                </a:lnTo>
                <a:lnTo>
                  <a:pt x="13516502" y="15403421"/>
                </a:lnTo>
                <a:lnTo>
                  <a:pt x="0" y="15403421"/>
                </a:lnTo>
                <a:lnTo>
                  <a:pt x="0" y="0"/>
                </a:lnTo>
                <a:close/>
              </a:path>
            </a:pathLst>
          </a:custGeom>
          <a:blipFill rotWithShape="1">
            <a:blip r:embed="rId3">
              <a:alphaModFix amt="35000"/>
            </a:blip>
            <a:stretch>
              <a:fillRect/>
            </a:stretch>
          </a:blipFill>
          <a:ln>
            <a:noFill/>
          </a:ln>
        </p:spPr>
        <p:txBody>
          <a:bodyPr/>
          <a:lstStyle/>
          <a:p>
            <a:endParaRPr lang="en-US"/>
          </a:p>
        </p:txBody>
      </p:sp>
      <p:sp>
        <p:nvSpPr>
          <p:cNvPr id="310" name="Google Shape;310;p9"/>
          <p:cNvSpPr/>
          <p:nvPr/>
        </p:nvSpPr>
        <p:spPr>
          <a:xfrm>
            <a:off x="11295612" y="1028700"/>
            <a:ext cx="14311823" cy="7728384"/>
          </a:xfrm>
          <a:custGeom>
            <a:avLst/>
            <a:gdLst/>
            <a:ahLst/>
            <a:cxnLst/>
            <a:rect l="l" t="t" r="r" b="b"/>
            <a:pathLst>
              <a:path w="14311823" h="7728384" extrusionOk="0">
                <a:moveTo>
                  <a:pt x="0" y="0"/>
                </a:moveTo>
                <a:lnTo>
                  <a:pt x="14311823" y="0"/>
                </a:lnTo>
                <a:lnTo>
                  <a:pt x="14311823" y="7728384"/>
                </a:lnTo>
                <a:lnTo>
                  <a:pt x="0" y="7728384"/>
                </a:lnTo>
                <a:lnTo>
                  <a:pt x="0" y="0"/>
                </a:lnTo>
                <a:close/>
              </a:path>
            </a:pathLst>
          </a:custGeom>
          <a:blipFill rotWithShape="1">
            <a:blip r:embed="rId4">
              <a:alphaModFix/>
            </a:blip>
            <a:stretch>
              <a:fillRect/>
            </a:stretch>
          </a:blipFill>
          <a:ln>
            <a:noFill/>
          </a:ln>
        </p:spPr>
        <p:txBody>
          <a:bodyPr/>
          <a:lstStyle/>
          <a:p>
            <a:endParaRPr lang="en-US"/>
          </a:p>
        </p:txBody>
      </p:sp>
      <p:sp>
        <p:nvSpPr>
          <p:cNvPr id="311" name="Google Shape;311;p9"/>
          <p:cNvSpPr/>
          <p:nvPr/>
        </p:nvSpPr>
        <p:spPr>
          <a:xfrm rot="2777232">
            <a:off x="-3493832" y="371711"/>
            <a:ext cx="13516502" cy="15403421"/>
          </a:xfrm>
          <a:custGeom>
            <a:avLst/>
            <a:gdLst/>
            <a:ahLst/>
            <a:cxnLst/>
            <a:rect l="l" t="t" r="r" b="b"/>
            <a:pathLst>
              <a:path w="13516502" h="15403421" extrusionOk="0">
                <a:moveTo>
                  <a:pt x="0" y="0"/>
                </a:moveTo>
                <a:lnTo>
                  <a:pt x="13516501" y="0"/>
                </a:lnTo>
                <a:lnTo>
                  <a:pt x="13516501" y="15403420"/>
                </a:lnTo>
                <a:lnTo>
                  <a:pt x="0" y="15403420"/>
                </a:lnTo>
                <a:lnTo>
                  <a:pt x="0" y="0"/>
                </a:lnTo>
                <a:close/>
              </a:path>
            </a:pathLst>
          </a:custGeom>
          <a:blipFill rotWithShape="1">
            <a:blip r:embed="rId3">
              <a:alphaModFix amt="35000"/>
            </a:blip>
            <a:stretch>
              <a:fillRect/>
            </a:stretch>
          </a:blipFill>
          <a:ln>
            <a:noFill/>
          </a:ln>
        </p:spPr>
        <p:txBody>
          <a:bodyPr/>
          <a:lstStyle/>
          <a:p>
            <a:endParaRPr lang="en-US"/>
          </a:p>
        </p:txBody>
      </p:sp>
      <p:sp>
        <p:nvSpPr>
          <p:cNvPr id="312" name="Google Shape;312;p9"/>
          <p:cNvSpPr/>
          <p:nvPr/>
        </p:nvSpPr>
        <p:spPr>
          <a:xfrm>
            <a:off x="1028700" y="1028700"/>
            <a:ext cx="457710" cy="437686"/>
          </a:xfrm>
          <a:custGeom>
            <a:avLst/>
            <a:gdLst/>
            <a:ahLst/>
            <a:cxnLst/>
            <a:rect l="l" t="t" r="r" b="b"/>
            <a:pathLst>
              <a:path w="457710" h="437686" extrusionOk="0">
                <a:moveTo>
                  <a:pt x="0" y="0"/>
                </a:moveTo>
                <a:lnTo>
                  <a:pt x="457710" y="0"/>
                </a:lnTo>
                <a:lnTo>
                  <a:pt x="457710" y="437686"/>
                </a:lnTo>
                <a:lnTo>
                  <a:pt x="0" y="437686"/>
                </a:lnTo>
                <a:lnTo>
                  <a:pt x="0" y="0"/>
                </a:lnTo>
                <a:close/>
              </a:path>
            </a:pathLst>
          </a:custGeom>
          <a:blipFill rotWithShape="1">
            <a:blip r:embed="rId5">
              <a:alphaModFix/>
            </a:blip>
            <a:stretch>
              <a:fillRect/>
            </a:stretch>
          </a:blipFill>
          <a:ln>
            <a:noFill/>
          </a:ln>
        </p:spPr>
        <p:txBody>
          <a:bodyPr/>
          <a:lstStyle/>
          <a:p>
            <a:endParaRPr lang="en-US"/>
          </a:p>
        </p:txBody>
      </p:sp>
      <p:grpSp>
        <p:nvGrpSpPr>
          <p:cNvPr id="313" name="Google Shape;313;p9"/>
          <p:cNvGrpSpPr/>
          <p:nvPr/>
        </p:nvGrpSpPr>
        <p:grpSpPr>
          <a:xfrm>
            <a:off x="807129" y="4004467"/>
            <a:ext cx="5377333" cy="5813758"/>
            <a:chOff x="0" y="0"/>
            <a:chExt cx="1416252" cy="1531196"/>
          </a:xfrm>
        </p:grpSpPr>
        <p:sp>
          <p:nvSpPr>
            <p:cNvPr id="314" name="Google Shape;314;p9"/>
            <p:cNvSpPr/>
            <p:nvPr/>
          </p:nvSpPr>
          <p:spPr>
            <a:xfrm>
              <a:off x="0" y="0"/>
              <a:ext cx="1416252" cy="1531196"/>
            </a:xfrm>
            <a:custGeom>
              <a:avLst/>
              <a:gdLst/>
              <a:ahLst/>
              <a:cxnLst/>
              <a:rect l="l" t="t" r="r" b="b"/>
              <a:pathLst>
                <a:path w="1416252" h="1531196" extrusionOk="0">
                  <a:moveTo>
                    <a:pt x="21596" y="0"/>
                  </a:moveTo>
                  <a:lnTo>
                    <a:pt x="1394656" y="0"/>
                  </a:lnTo>
                  <a:cubicBezTo>
                    <a:pt x="1400384" y="0"/>
                    <a:pt x="1405877" y="2275"/>
                    <a:pt x="1409927" y="6325"/>
                  </a:cubicBezTo>
                  <a:cubicBezTo>
                    <a:pt x="1413977" y="10375"/>
                    <a:pt x="1416252" y="15868"/>
                    <a:pt x="1416252" y="21596"/>
                  </a:cubicBezTo>
                  <a:lnTo>
                    <a:pt x="1416252" y="1509600"/>
                  </a:lnTo>
                  <a:cubicBezTo>
                    <a:pt x="1416252" y="1515327"/>
                    <a:pt x="1413977" y="1520820"/>
                    <a:pt x="1409927" y="1524870"/>
                  </a:cubicBezTo>
                  <a:cubicBezTo>
                    <a:pt x="1405877" y="1528920"/>
                    <a:pt x="1400384" y="1531196"/>
                    <a:pt x="1394656" y="1531196"/>
                  </a:cubicBezTo>
                  <a:lnTo>
                    <a:pt x="21596" y="1531196"/>
                  </a:lnTo>
                  <a:cubicBezTo>
                    <a:pt x="15868" y="1531196"/>
                    <a:pt x="10375" y="1528920"/>
                    <a:pt x="6325" y="1524870"/>
                  </a:cubicBezTo>
                  <a:cubicBezTo>
                    <a:pt x="2275" y="1520820"/>
                    <a:pt x="0" y="1515327"/>
                    <a:pt x="0" y="1509600"/>
                  </a:cubicBezTo>
                  <a:lnTo>
                    <a:pt x="0" y="21596"/>
                  </a:lnTo>
                  <a:cubicBezTo>
                    <a:pt x="0" y="15868"/>
                    <a:pt x="2275" y="10375"/>
                    <a:pt x="6325" y="6325"/>
                  </a:cubicBezTo>
                  <a:cubicBezTo>
                    <a:pt x="10375" y="2275"/>
                    <a:pt x="15868" y="0"/>
                    <a:pt x="21596" y="0"/>
                  </a:cubicBezTo>
                  <a:close/>
                </a:path>
              </a:pathLst>
            </a:custGeom>
            <a:gradFill>
              <a:gsLst>
                <a:gs pos="0">
                  <a:srgbClr val="FFFEF8"/>
                </a:gs>
                <a:gs pos="100000">
                  <a:srgbClr val="D9EAFF"/>
                </a:gs>
              </a:gsLst>
              <a:path path="circle">
                <a:fillToRect r="100000" b="100000"/>
              </a:path>
              <a:tileRect l="-100000" t="-100000"/>
            </a:gradFill>
            <a:ln w="19050" cap="sq" cmpd="sng">
              <a:solidFill>
                <a:srgbClr val="6DAEF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txBox="1"/>
            <p:nvPr/>
          </p:nvSpPr>
          <p:spPr>
            <a:xfrm>
              <a:off x="0" y="0"/>
              <a:ext cx="1416252" cy="1531196"/>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6" name="Google Shape;316;p9"/>
          <p:cNvGrpSpPr/>
          <p:nvPr/>
        </p:nvGrpSpPr>
        <p:grpSpPr>
          <a:xfrm>
            <a:off x="6601066" y="4004467"/>
            <a:ext cx="5365574" cy="5813758"/>
            <a:chOff x="0" y="0"/>
            <a:chExt cx="1413155" cy="1531196"/>
          </a:xfrm>
        </p:grpSpPr>
        <p:sp>
          <p:nvSpPr>
            <p:cNvPr id="317" name="Google Shape;317;p9"/>
            <p:cNvSpPr/>
            <p:nvPr/>
          </p:nvSpPr>
          <p:spPr>
            <a:xfrm>
              <a:off x="0" y="0"/>
              <a:ext cx="1413155" cy="1531196"/>
            </a:xfrm>
            <a:custGeom>
              <a:avLst/>
              <a:gdLst/>
              <a:ahLst/>
              <a:cxnLst/>
              <a:rect l="l" t="t" r="r" b="b"/>
              <a:pathLst>
                <a:path w="1413155" h="1531196" extrusionOk="0">
                  <a:moveTo>
                    <a:pt x="21643" y="0"/>
                  </a:moveTo>
                  <a:lnTo>
                    <a:pt x="1391512" y="0"/>
                  </a:lnTo>
                  <a:cubicBezTo>
                    <a:pt x="1403465" y="0"/>
                    <a:pt x="1413155" y="9690"/>
                    <a:pt x="1413155" y="21643"/>
                  </a:cubicBezTo>
                  <a:lnTo>
                    <a:pt x="1413155" y="1509552"/>
                  </a:lnTo>
                  <a:cubicBezTo>
                    <a:pt x="1413155" y="1515292"/>
                    <a:pt x="1410875" y="1520797"/>
                    <a:pt x="1406816" y="1524856"/>
                  </a:cubicBezTo>
                  <a:cubicBezTo>
                    <a:pt x="1402757" y="1528915"/>
                    <a:pt x="1397252" y="1531196"/>
                    <a:pt x="1391512" y="1531196"/>
                  </a:cubicBezTo>
                  <a:lnTo>
                    <a:pt x="21643" y="1531196"/>
                  </a:lnTo>
                  <a:cubicBezTo>
                    <a:pt x="9690" y="1531196"/>
                    <a:pt x="0" y="1521506"/>
                    <a:pt x="0" y="1509552"/>
                  </a:cubicBezTo>
                  <a:lnTo>
                    <a:pt x="0" y="21643"/>
                  </a:lnTo>
                  <a:cubicBezTo>
                    <a:pt x="0" y="9690"/>
                    <a:pt x="9690" y="0"/>
                    <a:pt x="21643" y="0"/>
                  </a:cubicBezTo>
                  <a:close/>
                </a:path>
              </a:pathLst>
            </a:custGeom>
            <a:gradFill>
              <a:gsLst>
                <a:gs pos="0">
                  <a:srgbClr val="FFFEF8"/>
                </a:gs>
                <a:gs pos="100000">
                  <a:srgbClr val="D9EAFF"/>
                </a:gs>
              </a:gsLst>
              <a:path path="circle">
                <a:fillToRect r="100000" b="100000"/>
              </a:path>
              <a:tileRect l="-100000" t="-100000"/>
            </a:gradFill>
            <a:ln w="19050" cap="sq" cmpd="sng">
              <a:solidFill>
                <a:srgbClr val="6DAEF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txBox="1"/>
            <p:nvPr/>
          </p:nvSpPr>
          <p:spPr>
            <a:xfrm>
              <a:off x="0" y="0"/>
              <a:ext cx="1413155" cy="1531196"/>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9" name="Google Shape;319;p9"/>
          <p:cNvGrpSpPr/>
          <p:nvPr/>
        </p:nvGrpSpPr>
        <p:grpSpPr>
          <a:xfrm>
            <a:off x="12353684" y="4004467"/>
            <a:ext cx="5284299" cy="5813758"/>
            <a:chOff x="0" y="0"/>
            <a:chExt cx="1391750" cy="1531196"/>
          </a:xfrm>
        </p:grpSpPr>
        <p:sp>
          <p:nvSpPr>
            <p:cNvPr id="320" name="Google Shape;320;p9"/>
            <p:cNvSpPr/>
            <p:nvPr/>
          </p:nvSpPr>
          <p:spPr>
            <a:xfrm>
              <a:off x="0" y="0"/>
              <a:ext cx="1391750" cy="1531196"/>
            </a:xfrm>
            <a:custGeom>
              <a:avLst/>
              <a:gdLst/>
              <a:ahLst/>
              <a:cxnLst/>
              <a:rect l="l" t="t" r="r" b="b"/>
              <a:pathLst>
                <a:path w="1391750" h="1531196" extrusionOk="0">
                  <a:moveTo>
                    <a:pt x="21976" y="0"/>
                  </a:moveTo>
                  <a:lnTo>
                    <a:pt x="1369773" y="0"/>
                  </a:lnTo>
                  <a:cubicBezTo>
                    <a:pt x="1381911" y="0"/>
                    <a:pt x="1391750" y="9839"/>
                    <a:pt x="1391750" y="21976"/>
                  </a:cubicBezTo>
                  <a:lnTo>
                    <a:pt x="1391750" y="1509219"/>
                  </a:lnTo>
                  <a:cubicBezTo>
                    <a:pt x="1391750" y="1515048"/>
                    <a:pt x="1389434" y="1520638"/>
                    <a:pt x="1385313" y="1524759"/>
                  </a:cubicBezTo>
                  <a:cubicBezTo>
                    <a:pt x="1381192" y="1528880"/>
                    <a:pt x="1375602" y="1531196"/>
                    <a:pt x="1369773" y="1531196"/>
                  </a:cubicBezTo>
                  <a:lnTo>
                    <a:pt x="21976" y="1531196"/>
                  </a:lnTo>
                  <a:cubicBezTo>
                    <a:pt x="9839" y="1531196"/>
                    <a:pt x="0" y="1521357"/>
                    <a:pt x="0" y="1509219"/>
                  </a:cubicBezTo>
                  <a:lnTo>
                    <a:pt x="0" y="21976"/>
                  </a:lnTo>
                  <a:cubicBezTo>
                    <a:pt x="0" y="9839"/>
                    <a:pt x="9839" y="0"/>
                    <a:pt x="21976" y="0"/>
                  </a:cubicBezTo>
                  <a:close/>
                </a:path>
              </a:pathLst>
            </a:custGeom>
            <a:gradFill>
              <a:gsLst>
                <a:gs pos="0">
                  <a:srgbClr val="FFFEF8"/>
                </a:gs>
                <a:gs pos="100000">
                  <a:srgbClr val="D9EAFF"/>
                </a:gs>
              </a:gsLst>
              <a:path path="circle">
                <a:fillToRect r="100000" b="100000"/>
              </a:path>
              <a:tileRect l="-100000" t="-100000"/>
            </a:gradFill>
            <a:ln w="19050" cap="sq" cmpd="sng">
              <a:solidFill>
                <a:srgbClr val="6DAEF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txBox="1"/>
            <p:nvPr/>
          </p:nvSpPr>
          <p:spPr>
            <a:xfrm>
              <a:off x="0" y="0"/>
              <a:ext cx="1391750" cy="1531196"/>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22" name="Google Shape;322;p9"/>
          <p:cNvSpPr/>
          <p:nvPr/>
        </p:nvSpPr>
        <p:spPr>
          <a:xfrm>
            <a:off x="3055891" y="3153657"/>
            <a:ext cx="879808" cy="879808"/>
          </a:xfrm>
          <a:custGeom>
            <a:avLst/>
            <a:gdLst/>
            <a:ahLst/>
            <a:cxnLst/>
            <a:rect l="l" t="t" r="r" b="b"/>
            <a:pathLst>
              <a:path w="879808" h="879808" extrusionOk="0">
                <a:moveTo>
                  <a:pt x="0" y="0"/>
                </a:moveTo>
                <a:lnTo>
                  <a:pt x="879809" y="0"/>
                </a:lnTo>
                <a:lnTo>
                  <a:pt x="879809" y="879808"/>
                </a:lnTo>
                <a:lnTo>
                  <a:pt x="0" y="879808"/>
                </a:lnTo>
                <a:lnTo>
                  <a:pt x="0" y="0"/>
                </a:lnTo>
                <a:close/>
              </a:path>
            </a:pathLst>
          </a:custGeom>
          <a:blipFill rotWithShape="1">
            <a:blip r:embed="rId6">
              <a:alphaModFix/>
            </a:blip>
            <a:stretch>
              <a:fillRect/>
            </a:stretch>
          </a:blipFill>
          <a:ln>
            <a:noFill/>
          </a:ln>
        </p:spPr>
        <p:txBody>
          <a:bodyPr/>
          <a:lstStyle/>
          <a:p>
            <a:endParaRPr lang="en-US"/>
          </a:p>
        </p:txBody>
      </p:sp>
      <p:sp>
        <p:nvSpPr>
          <p:cNvPr id="323" name="Google Shape;323;p9"/>
          <p:cNvSpPr/>
          <p:nvPr/>
        </p:nvSpPr>
        <p:spPr>
          <a:xfrm>
            <a:off x="8704096" y="3153657"/>
            <a:ext cx="847144" cy="847144"/>
          </a:xfrm>
          <a:custGeom>
            <a:avLst/>
            <a:gdLst/>
            <a:ahLst/>
            <a:cxnLst/>
            <a:rect l="l" t="t" r="r" b="b"/>
            <a:pathLst>
              <a:path w="847144" h="847144" extrusionOk="0">
                <a:moveTo>
                  <a:pt x="0" y="0"/>
                </a:moveTo>
                <a:lnTo>
                  <a:pt x="847144" y="0"/>
                </a:lnTo>
                <a:lnTo>
                  <a:pt x="847144" y="847144"/>
                </a:lnTo>
                <a:lnTo>
                  <a:pt x="0" y="847144"/>
                </a:lnTo>
                <a:lnTo>
                  <a:pt x="0" y="0"/>
                </a:lnTo>
                <a:close/>
              </a:path>
            </a:pathLst>
          </a:custGeom>
          <a:blipFill rotWithShape="1">
            <a:blip r:embed="rId6">
              <a:alphaModFix/>
            </a:blip>
            <a:stretch>
              <a:fillRect/>
            </a:stretch>
          </a:blipFill>
          <a:ln>
            <a:noFill/>
          </a:ln>
        </p:spPr>
        <p:txBody>
          <a:bodyPr/>
          <a:lstStyle/>
          <a:p>
            <a:endParaRPr lang="en-US"/>
          </a:p>
        </p:txBody>
      </p:sp>
      <p:sp>
        <p:nvSpPr>
          <p:cNvPr id="324" name="Google Shape;324;p9"/>
          <p:cNvSpPr/>
          <p:nvPr/>
        </p:nvSpPr>
        <p:spPr>
          <a:xfrm>
            <a:off x="14555930" y="3120992"/>
            <a:ext cx="879808" cy="879808"/>
          </a:xfrm>
          <a:custGeom>
            <a:avLst/>
            <a:gdLst/>
            <a:ahLst/>
            <a:cxnLst/>
            <a:rect l="l" t="t" r="r" b="b"/>
            <a:pathLst>
              <a:path w="879808" h="879808" extrusionOk="0">
                <a:moveTo>
                  <a:pt x="0" y="0"/>
                </a:moveTo>
                <a:lnTo>
                  <a:pt x="879808" y="0"/>
                </a:lnTo>
                <a:lnTo>
                  <a:pt x="879808" y="879809"/>
                </a:lnTo>
                <a:lnTo>
                  <a:pt x="0" y="879809"/>
                </a:lnTo>
                <a:lnTo>
                  <a:pt x="0" y="0"/>
                </a:lnTo>
                <a:close/>
              </a:path>
            </a:pathLst>
          </a:custGeom>
          <a:blipFill rotWithShape="1">
            <a:blip r:embed="rId6">
              <a:alphaModFix/>
            </a:blip>
            <a:stretch>
              <a:fillRect/>
            </a:stretch>
          </a:blipFill>
          <a:ln>
            <a:noFill/>
          </a:ln>
        </p:spPr>
        <p:txBody>
          <a:bodyPr/>
          <a:lstStyle/>
          <a:p>
            <a:endParaRPr lang="en-US"/>
          </a:p>
        </p:txBody>
      </p:sp>
      <p:sp>
        <p:nvSpPr>
          <p:cNvPr id="325" name="Google Shape;325;p9"/>
          <p:cNvSpPr txBox="1"/>
          <p:nvPr/>
        </p:nvSpPr>
        <p:spPr>
          <a:xfrm>
            <a:off x="16425199" y="10077450"/>
            <a:ext cx="1196533" cy="209550"/>
          </a:xfrm>
          <a:prstGeom prst="rect">
            <a:avLst/>
          </a:prstGeom>
          <a:noFill/>
          <a:ln>
            <a:noFill/>
          </a:ln>
        </p:spPr>
        <p:txBody>
          <a:bodyPr spcFirstLastPara="1" wrap="square" lIns="0" tIns="0" rIns="0" bIns="0" anchor="t" anchorCtr="0">
            <a:spAutoFit/>
          </a:bodyPr>
          <a:lstStyle/>
          <a:p>
            <a:pPr marL="0" marR="0" lvl="0" indent="0" algn="r" rtl="0">
              <a:lnSpc>
                <a:spcPct val="120000"/>
              </a:lnSpc>
              <a:spcBef>
                <a:spcPts val="0"/>
              </a:spcBef>
              <a:spcAft>
                <a:spcPts val="0"/>
              </a:spcAft>
              <a:buNone/>
            </a:pPr>
            <a:r>
              <a:rPr lang="en-US" sz="1400" b="0" i="0" u="none" strike="noStrike" cap="none">
                <a:solidFill>
                  <a:srgbClr val="1E64BF"/>
                </a:solidFill>
                <a:latin typeface="Arial"/>
                <a:ea typeface="Arial"/>
                <a:cs typeface="Arial"/>
                <a:sym typeface="Arial"/>
              </a:rPr>
              <a:t>Page 9</a:t>
            </a:r>
            <a:endParaRPr/>
          </a:p>
        </p:txBody>
      </p:sp>
      <p:sp>
        <p:nvSpPr>
          <p:cNvPr id="326" name="Google Shape;326;p9"/>
          <p:cNvSpPr txBox="1"/>
          <p:nvPr/>
        </p:nvSpPr>
        <p:spPr>
          <a:xfrm>
            <a:off x="2212367" y="1066800"/>
            <a:ext cx="9429600" cy="19395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US" sz="6000" i="0" u="none" strike="noStrike" cap="none">
                <a:solidFill>
                  <a:schemeClr val="dk1"/>
                </a:solidFill>
                <a:latin typeface="Lobster"/>
                <a:ea typeface="Lobster"/>
                <a:cs typeface="Lobster"/>
                <a:sym typeface="Lobster"/>
              </a:rPr>
              <a:t>Building Healthy Habits</a:t>
            </a:r>
            <a:endParaRPr>
              <a:solidFill>
                <a:schemeClr val="dk1"/>
              </a:solidFill>
              <a:latin typeface="Lobster"/>
              <a:ea typeface="Lobster"/>
              <a:cs typeface="Lobster"/>
              <a:sym typeface="Lobster"/>
            </a:endParaRPr>
          </a:p>
          <a:p>
            <a:pPr marL="0" marR="0" lvl="0" indent="0" algn="l" rtl="0">
              <a:lnSpc>
                <a:spcPct val="110000"/>
              </a:lnSpc>
              <a:spcBef>
                <a:spcPts val="0"/>
              </a:spcBef>
              <a:spcAft>
                <a:spcPts val="0"/>
              </a:spcAft>
              <a:buNone/>
            </a:pPr>
            <a:r>
              <a:rPr lang="en-US" sz="6000" i="0" u="none" strike="noStrike" cap="none">
                <a:solidFill>
                  <a:srgbClr val="024499"/>
                </a:solidFill>
                <a:latin typeface="Lobster"/>
                <a:ea typeface="Lobster"/>
                <a:cs typeface="Lobster"/>
                <a:sym typeface="Lobster"/>
              </a:rPr>
              <a:t>Crear Hábitos Saludables</a:t>
            </a:r>
            <a:endParaRPr>
              <a:solidFill>
                <a:srgbClr val="024499"/>
              </a:solidFill>
              <a:latin typeface="Lobster"/>
              <a:ea typeface="Lobster"/>
              <a:cs typeface="Lobster"/>
              <a:sym typeface="Lobster"/>
            </a:endParaRPr>
          </a:p>
        </p:txBody>
      </p:sp>
      <p:sp>
        <p:nvSpPr>
          <p:cNvPr id="327" name="Google Shape;327;p9"/>
          <p:cNvSpPr txBox="1"/>
          <p:nvPr/>
        </p:nvSpPr>
        <p:spPr>
          <a:xfrm>
            <a:off x="1066800" y="4168992"/>
            <a:ext cx="4857900" cy="880200"/>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2599" b="1" i="0" u="none" strike="noStrike" cap="none">
                <a:solidFill>
                  <a:srgbClr val="1D2931"/>
                </a:solidFill>
                <a:latin typeface="Arial"/>
                <a:ea typeface="Arial"/>
                <a:cs typeface="Arial"/>
                <a:sym typeface="Arial"/>
              </a:rPr>
              <a:t>Screen time limits</a:t>
            </a:r>
            <a:endParaRPr/>
          </a:p>
          <a:p>
            <a:pPr marL="0" marR="0" lvl="0" indent="0" algn="ctr" rtl="0">
              <a:lnSpc>
                <a:spcPct val="120007"/>
              </a:lnSpc>
              <a:spcBef>
                <a:spcPts val="0"/>
              </a:spcBef>
              <a:spcAft>
                <a:spcPts val="0"/>
              </a:spcAft>
              <a:buNone/>
            </a:pPr>
            <a:r>
              <a:rPr lang="en-US" sz="2599" b="1" i="0" u="none" strike="noStrike" cap="none">
                <a:solidFill>
                  <a:srgbClr val="024499"/>
                </a:solidFill>
                <a:latin typeface="Arial"/>
                <a:ea typeface="Arial"/>
                <a:cs typeface="Arial"/>
                <a:sym typeface="Arial"/>
              </a:rPr>
              <a:t>Límites de tiempo de pantalla</a:t>
            </a:r>
            <a:endParaRPr>
              <a:solidFill>
                <a:srgbClr val="024499"/>
              </a:solidFill>
            </a:endParaRPr>
          </a:p>
        </p:txBody>
      </p:sp>
      <p:sp>
        <p:nvSpPr>
          <p:cNvPr id="328" name="Google Shape;328;p9"/>
          <p:cNvSpPr txBox="1"/>
          <p:nvPr/>
        </p:nvSpPr>
        <p:spPr>
          <a:xfrm>
            <a:off x="6822637" y="4111842"/>
            <a:ext cx="4642800" cy="880200"/>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2599" b="1" i="0" u="none" strike="noStrike" cap="none">
                <a:solidFill>
                  <a:srgbClr val="1D2931"/>
                </a:solidFill>
                <a:latin typeface="Arial"/>
                <a:ea typeface="Arial"/>
                <a:cs typeface="Arial"/>
                <a:sym typeface="Arial"/>
              </a:rPr>
              <a:t>Unfollow toxic content</a:t>
            </a:r>
            <a:endParaRPr/>
          </a:p>
          <a:p>
            <a:pPr marL="0" marR="0" lvl="0" indent="0" algn="ctr" rtl="0">
              <a:lnSpc>
                <a:spcPct val="120007"/>
              </a:lnSpc>
              <a:spcBef>
                <a:spcPts val="0"/>
              </a:spcBef>
              <a:spcAft>
                <a:spcPts val="0"/>
              </a:spcAft>
              <a:buNone/>
            </a:pPr>
            <a:r>
              <a:rPr lang="en-US" sz="2599" b="1" i="0" u="none" strike="noStrike" cap="none">
                <a:solidFill>
                  <a:srgbClr val="024499"/>
                </a:solidFill>
                <a:latin typeface="Arial"/>
                <a:ea typeface="Arial"/>
                <a:cs typeface="Arial"/>
                <a:sym typeface="Arial"/>
              </a:rPr>
              <a:t>No sigan contenido tóxico</a:t>
            </a:r>
            <a:endParaRPr>
              <a:solidFill>
                <a:srgbClr val="024499"/>
              </a:solidFill>
            </a:endParaRPr>
          </a:p>
        </p:txBody>
      </p:sp>
      <p:sp>
        <p:nvSpPr>
          <p:cNvPr id="329" name="Google Shape;329;p9"/>
          <p:cNvSpPr txBox="1"/>
          <p:nvPr/>
        </p:nvSpPr>
        <p:spPr>
          <a:xfrm>
            <a:off x="13030187" y="4111842"/>
            <a:ext cx="3931200" cy="880200"/>
          </a:xfrm>
          <a:prstGeom prst="rect">
            <a:avLst/>
          </a:prstGeom>
          <a:noFill/>
          <a:ln>
            <a:noFill/>
          </a:ln>
        </p:spPr>
        <p:txBody>
          <a:bodyPr spcFirstLastPara="1" wrap="square" lIns="0" tIns="0" rIns="0" bIns="0" anchor="t" anchorCtr="0">
            <a:spAutoFit/>
          </a:bodyPr>
          <a:lstStyle/>
          <a:p>
            <a:pPr marL="0" marR="0" lvl="0" indent="0" algn="ctr" rtl="0">
              <a:lnSpc>
                <a:spcPct val="120007"/>
              </a:lnSpc>
              <a:spcBef>
                <a:spcPts val="0"/>
              </a:spcBef>
              <a:spcAft>
                <a:spcPts val="0"/>
              </a:spcAft>
              <a:buNone/>
            </a:pPr>
            <a:r>
              <a:rPr lang="en-US" sz="2599" b="1" i="0" u="none" strike="noStrike" cap="none">
                <a:solidFill>
                  <a:srgbClr val="1D2931"/>
                </a:solidFill>
                <a:latin typeface="Arial"/>
                <a:ea typeface="Arial"/>
                <a:cs typeface="Arial"/>
                <a:sym typeface="Arial"/>
              </a:rPr>
              <a:t>Mute notifications</a:t>
            </a:r>
            <a:endParaRPr/>
          </a:p>
          <a:p>
            <a:pPr marL="0" marR="0" lvl="0" indent="0" algn="ctr" rtl="0">
              <a:lnSpc>
                <a:spcPct val="120007"/>
              </a:lnSpc>
              <a:spcBef>
                <a:spcPts val="0"/>
              </a:spcBef>
              <a:spcAft>
                <a:spcPts val="0"/>
              </a:spcAft>
              <a:buNone/>
            </a:pPr>
            <a:r>
              <a:rPr lang="en-US" sz="2599" b="1" i="0" u="none" strike="noStrike" cap="none">
                <a:solidFill>
                  <a:srgbClr val="024499"/>
                </a:solidFill>
                <a:latin typeface="Arial"/>
                <a:ea typeface="Arial"/>
                <a:cs typeface="Arial"/>
                <a:sym typeface="Arial"/>
              </a:rPr>
              <a:t>Silenciar notificaciones</a:t>
            </a:r>
            <a:endParaRPr>
              <a:solidFill>
                <a:srgbClr val="024499"/>
              </a:solidFill>
            </a:endParaRPr>
          </a:p>
        </p:txBody>
      </p:sp>
      <p:sp>
        <p:nvSpPr>
          <p:cNvPr id="330" name="Google Shape;330;p9"/>
          <p:cNvSpPr txBox="1"/>
          <p:nvPr/>
        </p:nvSpPr>
        <p:spPr>
          <a:xfrm>
            <a:off x="934400" y="5420450"/>
            <a:ext cx="5129100" cy="3778800"/>
          </a:xfrm>
          <a:prstGeom prst="rect">
            <a:avLst/>
          </a:prstGeom>
          <a:noFill/>
          <a:ln>
            <a:noFill/>
          </a:ln>
        </p:spPr>
        <p:txBody>
          <a:bodyPr spcFirstLastPara="1" wrap="square" lIns="0" tIns="0" rIns="0" bIns="0" anchor="t" anchorCtr="0">
            <a:spAutoFit/>
          </a:bodyPr>
          <a:lstStyle/>
          <a:p>
            <a:pPr marL="474981" marR="0" lvl="1" indent="-237490" algn="ctr" rtl="0">
              <a:lnSpc>
                <a:spcPct val="150000"/>
              </a:lnSpc>
              <a:spcBef>
                <a:spcPts val="0"/>
              </a:spcBef>
              <a:spcAft>
                <a:spcPts val="0"/>
              </a:spcAft>
              <a:buClr>
                <a:srgbClr val="1D2931"/>
              </a:buClr>
              <a:buSzPts val="2200"/>
              <a:buFont typeface="Arial"/>
              <a:buChar char="•"/>
            </a:pPr>
            <a:r>
              <a:rPr lang="en-US" sz="2200" b="0" i="0" u="none" strike="noStrike" cap="none">
                <a:solidFill>
                  <a:srgbClr val="1D2931"/>
                </a:solidFill>
                <a:latin typeface="Arial"/>
                <a:ea typeface="Arial"/>
                <a:cs typeface="Arial"/>
                <a:sym typeface="Arial"/>
              </a:rPr>
              <a:t>Better time management</a:t>
            </a:r>
            <a:endParaRPr/>
          </a:p>
          <a:p>
            <a:pPr marL="474981" marR="0" lvl="1" indent="-237490" algn="ctr" rtl="0">
              <a:lnSpc>
                <a:spcPct val="150000"/>
              </a:lnSpc>
              <a:spcBef>
                <a:spcPts val="0"/>
              </a:spcBef>
              <a:spcAft>
                <a:spcPts val="0"/>
              </a:spcAft>
              <a:buClr>
                <a:srgbClr val="1D2931"/>
              </a:buClr>
              <a:buSzPts val="2200"/>
              <a:buFont typeface="Arial"/>
              <a:buChar char="•"/>
            </a:pPr>
            <a:r>
              <a:rPr lang="en-US" sz="2200" b="0" i="0" u="none" strike="noStrike" cap="none">
                <a:solidFill>
                  <a:srgbClr val="1D2931"/>
                </a:solidFill>
                <a:latin typeface="Arial"/>
                <a:ea typeface="Arial"/>
                <a:cs typeface="Arial"/>
                <a:sym typeface="Arial"/>
              </a:rPr>
              <a:t>Enhances focus and productivity</a:t>
            </a:r>
            <a:endParaRPr/>
          </a:p>
          <a:p>
            <a:pPr marL="474981" marR="0" lvl="1" indent="-237490" algn="ctr" rtl="0">
              <a:lnSpc>
                <a:spcPct val="150000"/>
              </a:lnSpc>
              <a:spcBef>
                <a:spcPts val="0"/>
              </a:spcBef>
              <a:spcAft>
                <a:spcPts val="0"/>
              </a:spcAft>
              <a:buClr>
                <a:srgbClr val="1D2931"/>
              </a:buClr>
              <a:buSzPts val="2200"/>
              <a:buFont typeface="Arial"/>
              <a:buChar char="•"/>
            </a:pPr>
            <a:r>
              <a:rPr lang="en-US" sz="2200" b="0" i="0" u="none" strike="noStrike" cap="none">
                <a:solidFill>
                  <a:srgbClr val="1D2931"/>
                </a:solidFill>
                <a:latin typeface="Arial"/>
                <a:ea typeface="Arial"/>
                <a:cs typeface="Arial"/>
                <a:sym typeface="Arial"/>
              </a:rPr>
              <a:t>Can improve sleep quality</a:t>
            </a:r>
            <a:endParaRPr/>
          </a:p>
          <a:p>
            <a:pPr marL="0" marR="0" lvl="0" indent="0" algn="ctr" rtl="0">
              <a:lnSpc>
                <a:spcPct val="150000"/>
              </a:lnSpc>
              <a:spcBef>
                <a:spcPts val="0"/>
              </a:spcBef>
              <a:spcAft>
                <a:spcPts val="0"/>
              </a:spcAft>
              <a:buNone/>
            </a:pPr>
            <a:endParaRPr sz="1700" b="0" i="0" u="none" strike="noStrike" cap="none">
              <a:solidFill>
                <a:srgbClr val="1D2931"/>
              </a:solidFill>
              <a:latin typeface="Arial"/>
              <a:ea typeface="Arial"/>
              <a:cs typeface="Arial"/>
              <a:sym typeface="Arial"/>
            </a:endParaRPr>
          </a:p>
          <a:p>
            <a:pPr marL="474981" marR="0" lvl="1" indent="-237490" algn="ctr" rtl="0">
              <a:lnSpc>
                <a:spcPct val="150000"/>
              </a:lnSpc>
              <a:spcBef>
                <a:spcPts val="0"/>
              </a:spcBef>
              <a:spcAft>
                <a:spcPts val="0"/>
              </a:spcAft>
              <a:buClr>
                <a:srgbClr val="1E64BF"/>
              </a:buClr>
              <a:buSzPts val="2200"/>
              <a:buFont typeface="Arial"/>
              <a:buChar char="•"/>
            </a:pPr>
            <a:r>
              <a:rPr lang="en-US" sz="2200" b="0" i="0" u="none" strike="noStrike" cap="none">
                <a:solidFill>
                  <a:srgbClr val="1E64BF"/>
                </a:solidFill>
                <a:latin typeface="Arial"/>
                <a:ea typeface="Arial"/>
                <a:cs typeface="Arial"/>
                <a:sym typeface="Arial"/>
              </a:rPr>
              <a:t>Mejor uso del tiempo</a:t>
            </a:r>
            <a:endParaRPr/>
          </a:p>
          <a:p>
            <a:pPr marL="474981" marR="0" lvl="1" indent="-237490" algn="ctr" rtl="0">
              <a:lnSpc>
                <a:spcPct val="150000"/>
              </a:lnSpc>
              <a:spcBef>
                <a:spcPts val="0"/>
              </a:spcBef>
              <a:spcAft>
                <a:spcPts val="0"/>
              </a:spcAft>
              <a:buClr>
                <a:srgbClr val="1E64BF"/>
              </a:buClr>
              <a:buSzPts val="2200"/>
              <a:buFont typeface="Arial"/>
              <a:buChar char="•"/>
            </a:pPr>
            <a:r>
              <a:rPr lang="en-US" sz="2200" b="0" i="0" u="none" strike="noStrike" cap="none">
                <a:solidFill>
                  <a:srgbClr val="1E64BF"/>
                </a:solidFill>
                <a:latin typeface="Arial"/>
                <a:ea typeface="Arial"/>
                <a:cs typeface="Arial"/>
                <a:sym typeface="Arial"/>
              </a:rPr>
              <a:t>Mejora la concentración y la productividad</a:t>
            </a:r>
            <a:endParaRPr/>
          </a:p>
          <a:p>
            <a:pPr marL="474981" marR="0" lvl="1" indent="-237490" algn="ctr" rtl="0">
              <a:lnSpc>
                <a:spcPct val="150000"/>
              </a:lnSpc>
              <a:spcBef>
                <a:spcPts val="0"/>
              </a:spcBef>
              <a:spcAft>
                <a:spcPts val="0"/>
              </a:spcAft>
              <a:buClr>
                <a:srgbClr val="1E64BF"/>
              </a:buClr>
              <a:buSzPts val="2200"/>
              <a:buFont typeface="Arial"/>
              <a:buChar char="•"/>
            </a:pPr>
            <a:r>
              <a:rPr lang="en-US" sz="2200" b="0" i="0" u="none" strike="noStrike" cap="none">
                <a:solidFill>
                  <a:srgbClr val="1E64BF"/>
                </a:solidFill>
                <a:latin typeface="Arial"/>
                <a:ea typeface="Arial"/>
                <a:cs typeface="Arial"/>
                <a:sym typeface="Arial"/>
              </a:rPr>
              <a:t>Puede mejorar la calidad del sueño</a:t>
            </a:r>
            <a:endParaRPr/>
          </a:p>
        </p:txBody>
      </p:sp>
      <p:sp>
        <p:nvSpPr>
          <p:cNvPr id="331" name="Google Shape;331;p9"/>
          <p:cNvSpPr txBox="1"/>
          <p:nvPr/>
        </p:nvSpPr>
        <p:spPr>
          <a:xfrm>
            <a:off x="6835775" y="5616975"/>
            <a:ext cx="4857900" cy="3494100"/>
          </a:xfrm>
          <a:prstGeom prst="rect">
            <a:avLst/>
          </a:prstGeom>
          <a:noFill/>
          <a:ln>
            <a:noFill/>
          </a:ln>
        </p:spPr>
        <p:txBody>
          <a:bodyPr spcFirstLastPara="1" wrap="square" lIns="0" tIns="0" rIns="0" bIns="0" anchor="t" anchorCtr="0">
            <a:spAutoFit/>
          </a:bodyPr>
          <a:lstStyle/>
          <a:p>
            <a:pPr marL="431802" marR="0" lvl="1" indent="-215901" algn="ctr" rtl="0">
              <a:lnSpc>
                <a:spcPct val="115000"/>
              </a:lnSpc>
              <a:spcBef>
                <a:spcPts val="0"/>
              </a:spcBef>
              <a:spcAft>
                <a:spcPts val="0"/>
              </a:spcAft>
              <a:buClr>
                <a:srgbClr val="1D2931"/>
              </a:buClr>
              <a:buSzPts val="2000"/>
              <a:buFont typeface="Arial"/>
              <a:buChar char="•"/>
            </a:pPr>
            <a:r>
              <a:rPr lang="en-US" sz="2000" b="0" i="0" u="none" strike="noStrike" cap="none">
                <a:solidFill>
                  <a:srgbClr val="1D2931"/>
                </a:solidFill>
                <a:latin typeface="Arial"/>
                <a:ea typeface="Arial"/>
                <a:cs typeface="Arial"/>
                <a:sym typeface="Arial"/>
              </a:rPr>
              <a:t>Reduces stress, anxiety, feelings of inadequacy</a:t>
            </a:r>
            <a:endParaRPr/>
          </a:p>
          <a:p>
            <a:pPr marL="431802" marR="0" lvl="1" indent="-215901" algn="ctr" rtl="0">
              <a:lnSpc>
                <a:spcPct val="115000"/>
              </a:lnSpc>
              <a:spcBef>
                <a:spcPts val="0"/>
              </a:spcBef>
              <a:spcAft>
                <a:spcPts val="0"/>
              </a:spcAft>
              <a:buClr>
                <a:srgbClr val="1D2931"/>
              </a:buClr>
              <a:buSzPts val="2000"/>
              <a:buFont typeface="Arial"/>
              <a:buChar char="•"/>
            </a:pPr>
            <a:r>
              <a:rPr lang="en-US" sz="2000" b="0" i="0" u="none" strike="noStrike" cap="none">
                <a:solidFill>
                  <a:srgbClr val="1D2931"/>
                </a:solidFill>
                <a:latin typeface="Arial"/>
                <a:ea typeface="Arial"/>
                <a:cs typeface="Arial"/>
                <a:sym typeface="Arial"/>
              </a:rPr>
              <a:t>It means prioritizing your mental health</a:t>
            </a:r>
            <a:endParaRPr/>
          </a:p>
          <a:p>
            <a:pPr marL="431802" marR="0" lvl="1" indent="-215901" algn="ctr" rtl="0">
              <a:lnSpc>
                <a:spcPct val="115000"/>
              </a:lnSpc>
              <a:spcBef>
                <a:spcPts val="0"/>
              </a:spcBef>
              <a:spcAft>
                <a:spcPts val="0"/>
              </a:spcAft>
              <a:buClr>
                <a:srgbClr val="1D2931"/>
              </a:buClr>
              <a:buSzPts val="2000"/>
              <a:buFont typeface="Arial"/>
              <a:buChar char="•"/>
            </a:pPr>
            <a:r>
              <a:rPr lang="en-US" sz="2000" b="0" i="0" u="none" strike="noStrike" cap="none">
                <a:solidFill>
                  <a:srgbClr val="1D2931"/>
                </a:solidFill>
                <a:latin typeface="Arial"/>
                <a:ea typeface="Arial"/>
                <a:cs typeface="Arial"/>
                <a:sym typeface="Arial"/>
              </a:rPr>
              <a:t>Curate the feed you want </a:t>
            </a:r>
            <a:endParaRPr/>
          </a:p>
          <a:p>
            <a:pPr marL="0" marR="0" lvl="0" indent="0" algn="ctr" rtl="0">
              <a:lnSpc>
                <a:spcPct val="115000"/>
              </a:lnSpc>
              <a:spcBef>
                <a:spcPts val="0"/>
              </a:spcBef>
              <a:spcAft>
                <a:spcPts val="0"/>
              </a:spcAft>
              <a:buNone/>
            </a:pPr>
            <a:endParaRPr sz="2000" b="0" i="0" u="none" strike="noStrike" cap="none">
              <a:solidFill>
                <a:srgbClr val="1D2931"/>
              </a:solidFill>
              <a:latin typeface="Arial"/>
              <a:ea typeface="Arial"/>
              <a:cs typeface="Arial"/>
              <a:sym typeface="Arial"/>
            </a:endParaRPr>
          </a:p>
          <a:p>
            <a:pPr marL="431802" marR="0" lvl="1" indent="-215901" algn="ctr" rtl="0">
              <a:lnSpc>
                <a:spcPct val="115000"/>
              </a:lnSpc>
              <a:spcBef>
                <a:spcPts val="0"/>
              </a:spcBef>
              <a:spcAft>
                <a:spcPts val="0"/>
              </a:spcAft>
              <a:buClr>
                <a:srgbClr val="1E64BF"/>
              </a:buClr>
              <a:buSzPts val="2000"/>
              <a:buFont typeface="Arial"/>
              <a:buChar char="•"/>
            </a:pPr>
            <a:r>
              <a:rPr lang="en-US" sz="2000" b="0" i="0" u="none" strike="noStrike" cap="none">
                <a:solidFill>
                  <a:srgbClr val="1E64BF"/>
                </a:solidFill>
                <a:latin typeface="Arial"/>
                <a:ea typeface="Arial"/>
                <a:cs typeface="Arial"/>
                <a:sym typeface="Arial"/>
              </a:rPr>
              <a:t>Reduce el estrés, la ansiedad y los sentimientos de insuficiencia</a:t>
            </a:r>
            <a:endParaRPr/>
          </a:p>
          <a:p>
            <a:pPr marL="431802" marR="0" lvl="1" indent="-215901" algn="ctr" rtl="0">
              <a:lnSpc>
                <a:spcPct val="115000"/>
              </a:lnSpc>
              <a:spcBef>
                <a:spcPts val="0"/>
              </a:spcBef>
              <a:spcAft>
                <a:spcPts val="0"/>
              </a:spcAft>
              <a:buClr>
                <a:srgbClr val="1E64BF"/>
              </a:buClr>
              <a:buSzPts val="2000"/>
              <a:buFont typeface="Arial"/>
              <a:buChar char="•"/>
            </a:pPr>
            <a:r>
              <a:rPr lang="en-US" sz="2000" b="0" i="0" u="none" strike="noStrike" cap="none">
                <a:solidFill>
                  <a:srgbClr val="1E64BF"/>
                </a:solidFill>
                <a:latin typeface="Arial"/>
                <a:ea typeface="Arial"/>
                <a:cs typeface="Arial"/>
                <a:sym typeface="Arial"/>
              </a:rPr>
              <a:t>Significa dar prioridad a tu salud mental</a:t>
            </a:r>
            <a:endParaRPr/>
          </a:p>
          <a:p>
            <a:pPr marL="431802" marR="0" lvl="1" indent="-215901" algn="ctr" rtl="0">
              <a:lnSpc>
                <a:spcPct val="115000"/>
              </a:lnSpc>
              <a:spcBef>
                <a:spcPts val="0"/>
              </a:spcBef>
              <a:spcAft>
                <a:spcPts val="0"/>
              </a:spcAft>
              <a:buClr>
                <a:srgbClr val="1E64BF"/>
              </a:buClr>
              <a:buSzPts val="2000"/>
              <a:buFont typeface="Arial"/>
              <a:buChar char="•"/>
            </a:pPr>
            <a:r>
              <a:rPr lang="en-US" sz="2000" b="0" i="0" u="none" strike="noStrike" cap="none">
                <a:solidFill>
                  <a:srgbClr val="1E64BF"/>
                </a:solidFill>
                <a:latin typeface="Arial"/>
                <a:ea typeface="Arial"/>
                <a:cs typeface="Arial"/>
                <a:sym typeface="Arial"/>
              </a:rPr>
              <a:t>Crea el contenido que deseas ver </a:t>
            </a:r>
            <a:endParaRPr/>
          </a:p>
        </p:txBody>
      </p:sp>
      <p:sp>
        <p:nvSpPr>
          <p:cNvPr id="332" name="Google Shape;332;p9"/>
          <p:cNvSpPr txBox="1"/>
          <p:nvPr/>
        </p:nvSpPr>
        <p:spPr>
          <a:xfrm>
            <a:off x="12348860" y="5200650"/>
            <a:ext cx="5129002" cy="4333875"/>
          </a:xfrm>
          <a:prstGeom prst="rect">
            <a:avLst/>
          </a:prstGeom>
          <a:noFill/>
          <a:ln>
            <a:noFill/>
          </a:ln>
        </p:spPr>
        <p:txBody>
          <a:bodyPr spcFirstLastPara="1" wrap="square" lIns="0" tIns="0" rIns="0" bIns="0" anchor="t" anchorCtr="0">
            <a:spAutoFit/>
          </a:bodyPr>
          <a:lstStyle/>
          <a:p>
            <a:pPr marL="410213" marR="0" lvl="1" indent="-205105" algn="ctr" rtl="0">
              <a:lnSpc>
                <a:spcPct val="150000"/>
              </a:lnSpc>
              <a:spcBef>
                <a:spcPts val="0"/>
              </a:spcBef>
              <a:spcAft>
                <a:spcPts val="0"/>
              </a:spcAft>
              <a:buClr>
                <a:srgbClr val="1D2931"/>
              </a:buClr>
              <a:buSzPts val="1900"/>
              <a:buFont typeface="Arial"/>
              <a:buChar char="•"/>
            </a:pPr>
            <a:r>
              <a:rPr lang="en-US" sz="1900" b="0" i="0" u="none" strike="noStrike" cap="none">
                <a:solidFill>
                  <a:srgbClr val="1D2931"/>
                </a:solidFill>
                <a:latin typeface="Arial"/>
                <a:ea typeface="Arial"/>
                <a:cs typeface="Arial"/>
                <a:sym typeface="Arial"/>
              </a:rPr>
              <a:t>Reduces distractions</a:t>
            </a:r>
            <a:endParaRPr/>
          </a:p>
          <a:p>
            <a:pPr marL="453392" marR="0" lvl="1" indent="-226696" algn="ctr" rtl="0">
              <a:lnSpc>
                <a:spcPct val="150000"/>
              </a:lnSpc>
              <a:spcBef>
                <a:spcPts val="0"/>
              </a:spcBef>
              <a:spcAft>
                <a:spcPts val="0"/>
              </a:spcAft>
              <a:buClr>
                <a:srgbClr val="1D2931"/>
              </a:buClr>
              <a:buSzPts val="2100"/>
              <a:buFont typeface="Arial"/>
              <a:buChar char="•"/>
            </a:pPr>
            <a:r>
              <a:rPr lang="en-US" sz="2100" b="0" i="0" u="none" strike="noStrike" cap="none">
                <a:solidFill>
                  <a:srgbClr val="1D2931"/>
                </a:solidFill>
                <a:latin typeface="Arial"/>
                <a:ea typeface="Arial"/>
                <a:cs typeface="Arial"/>
                <a:sym typeface="Arial"/>
              </a:rPr>
              <a:t>Allows you to be present</a:t>
            </a:r>
            <a:endParaRPr/>
          </a:p>
          <a:p>
            <a:pPr marL="453392" marR="0" lvl="1" indent="-226696" algn="ctr" rtl="0">
              <a:lnSpc>
                <a:spcPct val="150000"/>
              </a:lnSpc>
              <a:spcBef>
                <a:spcPts val="0"/>
              </a:spcBef>
              <a:spcAft>
                <a:spcPts val="0"/>
              </a:spcAft>
              <a:buClr>
                <a:srgbClr val="1D2931"/>
              </a:buClr>
              <a:buSzPts val="2100"/>
              <a:buFont typeface="Arial"/>
              <a:buChar char="•"/>
            </a:pPr>
            <a:r>
              <a:rPr lang="en-US" sz="2100" b="0" i="0" u="none" strike="noStrike" cap="none">
                <a:solidFill>
                  <a:srgbClr val="1D2931"/>
                </a:solidFill>
                <a:latin typeface="Arial"/>
                <a:ea typeface="Arial"/>
                <a:cs typeface="Arial"/>
                <a:sym typeface="Arial"/>
              </a:rPr>
              <a:t>Encourages authentic relationships</a:t>
            </a:r>
            <a:endParaRPr/>
          </a:p>
          <a:p>
            <a:pPr marL="453392" marR="0" lvl="1" indent="-226696" algn="ctr" rtl="0">
              <a:lnSpc>
                <a:spcPct val="150000"/>
              </a:lnSpc>
              <a:spcBef>
                <a:spcPts val="0"/>
              </a:spcBef>
              <a:spcAft>
                <a:spcPts val="0"/>
              </a:spcAft>
              <a:buClr>
                <a:srgbClr val="1D2931"/>
              </a:buClr>
              <a:buSzPts val="2100"/>
              <a:buFont typeface="Arial"/>
              <a:buChar char="•"/>
            </a:pPr>
            <a:r>
              <a:rPr lang="en-US" sz="2100" b="0" i="0" u="none" strike="noStrike" cap="none">
                <a:solidFill>
                  <a:srgbClr val="1D2931"/>
                </a:solidFill>
                <a:latin typeface="Arial"/>
                <a:ea typeface="Arial"/>
                <a:cs typeface="Arial"/>
                <a:sym typeface="Arial"/>
              </a:rPr>
              <a:t>Breaks the cycle of seeking validation</a:t>
            </a:r>
            <a:endParaRPr/>
          </a:p>
          <a:p>
            <a:pPr marL="0" marR="0" lvl="0" indent="0" algn="ctr" rtl="0">
              <a:lnSpc>
                <a:spcPct val="150000"/>
              </a:lnSpc>
              <a:spcBef>
                <a:spcPts val="0"/>
              </a:spcBef>
              <a:spcAft>
                <a:spcPts val="0"/>
              </a:spcAft>
              <a:buNone/>
            </a:pPr>
            <a:endParaRPr sz="2100" b="0" i="0" u="none" strike="noStrike" cap="none">
              <a:solidFill>
                <a:srgbClr val="1D2931"/>
              </a:solidFill>
              <a:latin typeface="Arial"/>
              <a:ea typeface="Arial"/>
              <a:cs typeface="Arial"/>
              <a:sym typeface="Arial"/>
            </a:endParaRPr>
          </a:p>
          <a:p>
            <a:pPr marL="453392" marR="0" lvl="1" indent="-226696" algn="ctr" rtl="0">
              <a:lnSpc>
                <a:spcPct val="150000"/>
              </a:lnSpc>
              <a:spcBef>
                <a:spcPts val="0"/>
              </a:spcBef>
              <a:spcAft>
                <a:spcPts val="0"/>
              </a:spcAft>
              <a:buClr>
                <a:srgbClr val="1E64BF"/>
              </a:buClr>
              <a:buSzPts val="2100"/>
              <a:buFont typeface="Arial"/>
              <a:buChar char="•"/>
            </a:pPr>
            <a:r>
              <a:rPr lang="en-US" sz="2100" b="0" i="0" u="none" strike="noStrike" cap="none">
                <a:solidFill>
                  <a:srgbClr val="1E64BF"/>
                </a:solidFill>
                <a:latin typeface="Arial"/>
                <a:ea typeface="Arial"/>
                <a:cs typeface="Arial"/>
                <a:sym typeface="Arial"/>
              </a:rPr>
              <a:t>Reduce las distracciones</a:t>
            </a:r>
            <a:endParaRPr/>
          </a:p>
          <a:p>
            <a:pPr marL="453392" marR="0" lvl="1" indent="-226696" algn="ctr" rtl="0">
              <a:lnSpc>
                <a:spcPct val="150000"/>
              </a:lnSpc>
              <a:spcBef>
                <a:spcPts val="0"/>
              </a:spcBef>
              <a:spcAft>
                <a:spcPts val="0"/>
              </a:spcAft>
              <a:buClr>
                <a:srgbClr val="1E64BF"/>
              </a:buClr>
              <a:buSzPts val="2100"/>
              <a:buFont typeface="Arial"/>
              <a:buChar char="•"/>
            </a:pPr>
            <a:r>
              <a:rPr lang="en-US" sz="2100" b="0" i="0" u="none" strike="noStrike" cap="none">
                <a:solidFill>
                  <a:srgbClr val="1E64BF"/>
                </a:solidFill>
                <a:latin typeface="Arial"/>
                <a:ea typeface="Arial"/>
                <a:cs typeface="Arial"/>
                <a:sym typeface="Arial"/>
              </a:rPr>
              <a:t>Te permite estar presente</a:t>
            </a:r>
            <a:endParaRPr/>
          </a:p>
          <a:p>
            <a:pPr marL="453392" marR="0" lvl="1" indent="-226696" algn="ctr" rtl="0">
              <a:lnSpc>
                <a:spcPct val="150000"/>
              </a:lnSpc>
              <a:spcBef>
                <a:spcPts val="0"/>
              </a:spcBef>
              <a:spcAft>
                <a:spcPts val="0"/>
              </a:spcAft>
              <a:buClr>
                <a:srgbClr val="1E64BF"/>
              </a:buClr>
              <a:buSzPts val="2100"/>
              <a:buFont typeface="Arial"/>
              <a:buChar char="•"/>
            </a:pPr>
            <a:r>
              <a:rPr lang="en-US" sz="2100" b="0" i="0" u="none" strike="noStrike" cap="none">
                <a:solidFill>
                  <a:srgbClr val="1E64BF"/>
                </a:solidFill>
                <a:latin typeface="Arial"/>
                <a:ea typeface="Arial"/>
                <a:cs typeface="Arial"/>
                <a:sym typeface="Arial"/>
              </a:rPr>
              <a:t>Fomenta las relaciones auténticas</a:t>
            </a:r>
            <a:endParaRPr/>
          </a:p>
          <a:p>
            <a:pPr marL="453392" marR="0" lvl="1" indent="-226696" algn="ctr" rtl="0">
              <a:lnSpc>
                <a:spcPct val="150000"/>
              </a:lnSpc>
              <a:spcBef>
                <a:spcPts val="0"/>
              </a:spcBef>
              <a:spcAft>
                <a:spcPts val="0"/>
              </a:spcAft>
              <a:buClr>
                <a:srgbClr val="1E64BF"/>
              </a:buClr>
              <a:buSzPts val="2100"/>
              <a:buFont typeface="Arial"/>
              <a:buChar char="•"/>
            </a:pPr>
            <a:r>
              <a:rPr lang="en-US" sz="2100" b="0" i="0" u="none" strike="noStrike" cap="none">
                <a:solidFill>
                  <a:srgbClr val="1E64BF"/>
                </a:solidFill>
                <a:latin typeface="Arial"/>
                <a:ea typeface="Arial"/>
                <a:cs typeface="Arial"/>
                <a:sym typeface="Arial"/>
              </a:rPr>
              <a:t>Rompe el ciclo de búsqueda de validación</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2405</Words>
  <Application>Microsoft Office PowerPoint</Application>
  <PresentationFormat>Custom</PresentationFormat>
  <Paragraphs>328</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Lobster</vt:lpstr>
      <vt:lpstr>Archivo Black</vt:lpstr>
      <vt:lpstr>Architects Daughter</vt:lpstr>
      <vt:lpstr>Georgia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Ryan Moritz</dc:creator>
  <cp:lastModifiedBy>Ryan Moritz</cp:lastModifiedBy>
  <cp:revision>2</cp:revision>
  <dcterms:created xsi:type="dcterms:W3CDTF">2006-08-16T00:00:00Z</dcterms:created>
  <dcterms:modified xsi:type="dcterms:W3CDTF">2025-10-21T15:08:41Z</dcterms:modified>
</cp:coreProperties>
</file>